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338" r:id="rId3"/>
    <p:sldId id="339" r:id="rId4"/>
    <p:sldId id="288" r:id="rId5"/>
    <p:sldId id="276" r:id="rId6"/>
    <p:sldId id="277" r:id="rId7"/>
    <p:sldId id="293" r:id="rId8"/>
    <p:sldId id="316" r:id="rId9"/>
    <p:sldId id="311" r:id="rId10"/>
    <p:sldId id="312" r:id="rId11"/>
    <p:sldId id="313" r:id="rId12"/>
    <p:sldId id="314" r:id="rId13"/>
    <p:sldId id="315" r:id="rId14"/>
    <p:sldId id="279" r:id="rId15"/>
    <p:sldId id="280" r:id="rId16"/>
    <p:sldId id="294" r:id="rId17"/>
    <p:sldId id="305" r:id="rId18"/>
    <p:sldId id="317" r:id="rId19"/>
    <p:sldId id="327" r:id="rId20"/>
    <p:sldId id="303" r:id="rId21"/>
    <p:sldId id="302" r:id="rId22"/>
    <p:sldId id="328" r:id="rId23"/>
    <p:sldId id="329" r:id="rId24"/>
    <p:sldId id="330" r:id="rId25"/>
    <p:sldId id="322" r:id="rId26"/>
    <p:sldId id="331" r:id="rId27"/>
    <p:sldId id="332" r:id="rId28"/>
    <p:sldId id="333" r:id="rId29"/>
    <p:sldId id="283" r:id="rId30"/>
    <p:sldId id="334" r:id="rId31"/>
    <p:sldId id="335" r:id="rId32"/>
    <p:sldId id="336" r:id="rId33"/>
    <p:sldId id="337" r:id="rId34"/>
    <p:sldId id="340" r:id="rId35"/>
    <p:sldId id="341" r:id="rId36"/>
    <p:sldId id="342" r:id="rId37"/>
    <p:sldId id="265" r:id="rId38"/>
    <p:sldId id="26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96" autoAdjust="0"/>
    <p:restoredTop sz="94671" autoAdjust="0"/>
  </p:normalViewPr>
  <p:slideViewPr>
    <p:cSldViewPr snapToGrid="0" snapToObjects="1">
      <p:cViewPr varScale="1">
        <p:scale>
          <a:sx n="87" d="100"/>
          <a:sy n="87" d="100"/>
        </p:scale>
        <p:origin x="-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Sheet1!$H$3:$H$16</c:f>
              <c:strCache>
                <c:ptCount val="14"/>
                <c:pt idx="0">
                  <c:v>determineDirection</c:v>
                </c:pt>
                <c:pt idx="1">
                  <c:v>gen</c:v>
                </c:pt>
                <c:pt idx="2">
                  <c:v>@&lt;-</c:v>
                </c:pt>
                <c:pt idx="3">
                  <c:v>seeMap</c:v>
                </c:pt>
                <c:pt idx="4">
                  <c:v>match</c:v>
                </c:pt>
                <c:pt idx="5">
                  <c:v>el</c:v>
                </c:pt>
                <c:pt idx="6">
                  <c:v>checkAtAssignment</c:v>
                </c:pt>
                <c:pt idx="7">
                  <c:v>elNamed</c:v>
                </c:pt>
                <c:pt idx="8">
                  <c:v>.getClassFromCache</c:v>
                </c:pt>
                <c:pt idx="9">
                  <c:v>.Call</c:v>
                </c:pt>
                <c:pt idx="10">
                  <c:v>getClass</c:v>
                </c:pt>
                <c:pt idx="11">
                  <c:v>.identC</c:v>
                </c:pt>
                <c:pt idx="12">
                  <c:v>+</c:v>
                </c:pt>
                <c:pt idx="13">
                  <c:v>other</c:v>
                </c:pt>
              </c:strCache>
            </c:strRef>
          </c:cat>
          <c:val>
            <c:numRef>
              <c:f>Sheet1!$J$3:$J$16</c:f>
              <c:numCache>
                <c:formatCode>General</c:formatCode>
                <c:ptCount val="14"/>
                <c:pt idx="0">
                  <c:v>32.97</c:v>
                </c:pt>
                <c:pt idx="1">
                  <c:v>18.54</c:v>
                </c:pt>
                <c:pt idx="2">
                  <c:v>7.159999999999999</c:v>
                </c:pt>
                <c:pt idx="3">
                  <c:v>5.53</c:v>
                </c:pt>
                <c:pt idx="4">
                  <c:v>5.33</c:v>
                </c:pt>
                <c:pt idx="5">
                  <c:v>4.769999999999999</c:v>
                </c:pt>
                <c:pt idx="6">
                  <c:v>4.24</c:v>
                </c:pt>
                <c:pt idx="7">
                  <c:v>3.22</c:v>
                </c:pt>
                <c:pt idx="8">
                  <c:v>3.07</c:v>
                </c:pt>
                <c:pt idx="9">
                  <c:v>2.98</c:v>
                </c:pt>
                <c:pt idx="10">
                  <c:v>2.21</c:v>
                </c:pt>
                <c:pt idx="11">
                  <c:v>2.09</c:v>
                </c:pt>
                <c:pt idx="12">
                  <c:v>1.43</c:v>
                </c:pt>
                <c:pt idx="13">
                  <c:v>6.469999999999999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33889" y="282573"/>
            <a:ext cx="1094959" cy="6326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74742"/>
            <a:ext cx="7029404" cy="48346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6933" y="282573"/>
            <a:ext cx="102292" cy="63268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12/9/13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hnsel@math.umd.edu" TargetMode="External"/><Relationship Id="rId3" Type="http://schemas.openxmlformats.org/officeDocument/2006/relationships/hyperlink" Target="mailto:bfagan@um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30.emf"/><Relationship Id="rId19" Type="http://schemas.openxmlformats.org/officeDocument/2006/relationships/image" Target="../media/image3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26.bin"/><Relationship Id="rId18" Type="http://schemas.openxmlformats.org/officeDocument/2006/relationships/image" Target="../media/image30.emf"/><Relationship Id="rId19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1539066"/>
          </a:xfrm>
        </p:spPr>
        <p:txBody>
          <a:bodyPr>
            <a:normAutofit/>
          </a:bodyPr>
          <a:lstStyle/>
          <a:p>
            <a:r>
              <a:rPr lang="en-US" dirty="0" smtClean="0"/>
              <a:t>Agent Based Model for Simulating Herd Dynamics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948" y="4393239"/>
            <a:ext cx="4153634" cy="221378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Beth Johnson </a:t>
            </a:r>
          </a:p>
          <a:p>
            <a:r>
              <a:rPr lang="en-US" dirty="0" smtClean="0">
                <a:hlinkClick r:id="rId2"/>
              </a:rPr>
              <a:t>johnsel@math.umd.edu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Advisor:</a:t>
            </a:r>
          </a:p>
          <a:p>
            <a:r>
              <a:rPr lang="en-US" dirty="0" smtClean="0"/>
              <a:t>Dr. Bill Fagan</a:t>
            </a:r>
          </a:p>
          <a:p>
            <a:r>
              <a:rPr lang="en-US" dirty="0" smtClean="0"/>
              <a:t>Department of Biology</a:t>
            </a:r>
          </a:p>
          <a:p>
            <a:r>
              <a:rPr lang="en-US" dirty="0" smtClean="0">
                <a:hlinkClick r:id="rId3"/>
              </a:rPr>
              <a:t>bfagan@umd.edu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2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Validation - 25%</a:t>
            </a:r>
            <a:endParaRPr lang="en-US" dirty="0"/>
          </a:p>
        </p:txBody>
      </p:sp>
      <p:pic>
        <p:nvPicPr>
          <p:cNvPr id="3" name="Picture 2" descr="2 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4" y="1371600"/>
            <a:ext cx="2743200" cy="2743200"/>
          </a:xfrm>
          <a:prstGeom prst="rect">
            <a:avLst/>
          </a:prstGeom>
        </p:spPr>
      </p:pic>
      <p:pic>
        <p:nvPicPr>
          <p:cNvPr id="4" name="Picture 3" descr="2 2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32" y="1371600"/>
            <a:ext cx="2743200" cy="2743200"/>
          </a:xfrm>
          <a:prstGeom prst="rect">
            <a:avLst/>
          </a:prstGeom>
        </p:spPr>
      </p:pic>
      <p:pic>
        <p:nvPicPr>
          <p:cNvPr id="8" name="Picture 7" descr="2 3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4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2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Validation – 50%</a:t>
            </a:r>
            <a:endParaRPr lang="en-US" dirty="0"/>
          </a:p>
        </p:txBody>
      </p:sp>
      <p:pic>
        <p:nvPicPr>
          <p:cNvPr id="3" name="Picture 2" descr="3 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83" y="1371600"/>
            <a:ext cx="2743200" cy="2743200"/>
          </a:xfrm>
          <a:prstGeom prst="rect">
            <a:avLst/>
          </a:prstGeom>
        </p:spPr>
      </p:pic>
      <p:pic>
        <p:nvPicPr>
          <p:cNvPr id="4" name="Picture 3" descr="3 2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71" y="1371600"/>
            <a:ext cx="2743200" cy="2743200"/>
          </a:xfrm>
          <a:prstGeom prst="rect">
            <a:avLst/>
          </a:prstGeom>
        </p:spPr>
      </p:pic>
      <p:pic>
        <p:nvPicPr>
          <p:cNvPr id="10" name="Picture 9" descr="3 3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83" y="4114800"/>
            <a:ext cx="2743200" cy="2743200"/>
          </a:xfrm>
          <a:prstGeom prst="rect">
            <a:avLst/>
          </a:prstGeom>
        </p:spPr>
      </p:pic>
      <p:pic>
        <p:nvPicPr>
          <p:cNvPr id="11" name="Picture 10" descr="3 4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83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2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Validation – 75%</a:t>
            </a:r>
            <a:endParaRPr lang="en-US" dirty="0"/>
          </a:p>
        </p:txBody>
      </p:sp>
      <p:pic>
        <p:nvPicPr>
          <p:cNvPr id="3" name="Picture 2" descr="4 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0" y="1269405"/>
            <a:ext cx="2743200" cy="2743200"/>
          </a:xfrm>
          <a:prstGeom prst="rect">
            <a:avLst/>
          </a:prstGeom>
        </p:spPr>
      </p:pic>
      <p:pic>
        <p:nvPicPr>
          <p:cNvPr id="4" name="Picture 3" descr="4 2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725" y="1269405"/>
            <a:ext cx="2743200" cy="2743200"/>
          </a:xfrm>
          <a:prstGeom prst="rect">
            <a:avLst/>
          </a:prstGeom>
        </p:spPr>
      </p:pic>
      <p:pic>
        <p:nvPicPr>
          <p:cNvPr id="5" name="Picture 4" descr="4 3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0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Validation – 100%</a:t>
            </a:r>
            <a:endParaRPr lang="en-US" dirty="0"/>
          </a:p>
        </p:txBody>
      </p:sp>
      <p:pic>
        <p:nvPicPr>
          <p:cNvPr id="3" name="Picture 2" descr="5 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75944"/>
            <a:ext cx="2743200" cy="2743200"/>
          </a:xfrm>
          <a:prstGeom prst="rect">
            <a:avLst/>
          </a:prstGeom>
        </p:spPr>
      </p:pic>
      <p:pic>
        <p:nvPicPr>
          <p:cNvPr id="4" name="Picture 3" descr="5 2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71600"/>
            <a:ext cx="2743200" cy="2743200"/>
          </a:xfrm>
          <a:prstGeom prst="rect">
            <a:avLst/>
          </a:prstGeom>
        </p:spPr>
      </p:pic>
      <p:pic>
        <p:nvPicPr>
          <p:cNvPr id="7" name="Picture 6" descr="5 3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14800"/>
            <a:ext cx="2743200" cy="2743200"/>
          </a:xfrm>
          <a:prstGeom prst="rect">
            <a:avLst/>
          </a:prstGeom>
        </p:spPr>
      </p:pic>
      <p:pic>
        <p:nvPicPr>
          <p:cNvPr id="10" name="Picture 9" descr="5 4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2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1764" y="1295957"/>
            <a:ext cx="7532069" cy="2895797"/>
            <a:chOff x="676238" y="908226"/>
            <a:chExt cx="7532069" cy="2895797"/>
          </a:xfrm>
        </p:grpSpPr>
        <p:sp>
          <p:nvSpPr>
            <p:cNvPr id="17" name="Rectangle 16"/>
            <p:cNvSpPr/>
            <p:nvPr/>
          </p:nvSpPr>
          <p:spPr>
            <a:xfrm>
              <a:off x="2345765" y="1299882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Bias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45765" y="1616635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Resource Uptake (total)</a:t>
              </a:r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45765" y="1933389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Resource Uptake (last 8 steps)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45765" y="2242671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Search Effort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45765" y="2551953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Resources in 8-cell neighborhood 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45765" y="2861235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Current x location</a:t>
              </a:r>
              <a:endParaRPr lang="en-U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45765" y="3170517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Current y location </a:t>
              </a:r>
              <a:endParaRPr lang="en-US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45765" y="3490258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counter 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1065" y="1583765"/>
              <a:ext cx="1325880" cy="938306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</a:t>
              </a:r>
              <a:r>
                <a:rPr lang="en-US" sz="1400" dirty="0" smtClean="0">
                  <a:solidFill>
                    <a:schemeClr val="tx1"/>
                  </a:solidFill>
                </a:rPr>
                <a:t>on-oriented</a:t>
              </a:r>
              <a:endParaRPr 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1065" y="2556436"/>
              <a:ext cx="1325880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oriented</a:t>
              </a:r>
              <a:endParaRPr lang="en-US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6238" y="2855260"/>
              <a:ext cx="1325880" cy="933822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</a:t>
              </a:r>
              <a:r>
                <a:rPr lang="en-US" sz="1400" dirty="0" smtClean="0">
                  <a:solidFill>
                    <a:schemeClr val="tx1"/>
                  </a:solidFill>
                </a:rPr>
                <a:t>patial memory</a:t>
              </a:r>
              <a:endParaRPr lang="en-US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78715" y="1637791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1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78715" y="2407890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2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78715" y="3177988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3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Straight Connector 30"/>
            <p:cNvCxnSpPr>
              <a:stCxn id="17" idx="3"/>
              <a:endCxn id="28" idx="1"/>
            </p:cNvCxnSpPr>
            <p:nvPr/>
          </p:nvCxnSpPr>
          <p:spPr>
            <a:xfrm>
              <a:off x="4990353" y="1456765"/>
              <a:ext cx="988362" cy="34561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7" idx="3"/>
              <a:endCxn id="29" idx="1"/>
            </p:cNvCxnSpPr>
            <p:nvPr/>
          </p:nvCxnSpPr>
          <p:spPr>
            <a:xfrm>
              <a:off x="4990353" y="1456765"/>
              <a:ext cx="988362" cy="1115717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7" idx="3"/>
              <a:endCxn id="30" idx="1"/>
            </p:cNvCxnSpPr>
            <p:nvPr/>
          </p:nvCxnSpPr>
          <p:spPr>
            <a:xfrm>
              <a:off x="4990353" y="1456765"/>
              <a:ext cx="988362" cy="188581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3"/>
              <a:endCxn id="28" idx="1"/>
            </p:cNvCxnSpPr>
            <p:nvPr/>
          </p:nvCxnSpPr>
          <p:spPr>
            <a:xfrm>
              <a:off x="4990353" y="1773518"/>
              <a:ext cx="988362" cy="2886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3"/>
              <a:endCxn id="29" idx="1"/>
            </p:cNvCxnSpPr>
            <p:nvPr/>
          </p:nvCxnSpPr>
          <p:spPr>
            <a:xfrm>
              <a:off x="4990353" y="1773518"/>
              <a:ext cx="988362" cy="79896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8" idx="3"/>
              <a:endCxn id="30" idx="1"/>
            </p:cNvCxnSpPr>
            <p:nvPr/>
          </p:nvCxnSpPr>
          <p:spPr>
            <a:xfrm>
              <a:off x="4990353" y="1773518"/>
              <a:ext cx="988362" cy="1569062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9" idx="3"/>
              <a:endCxn id="28" idx="1"/>
            </p:cNvCxnSpPr>
            <p:nvPr/>
          </p:nvCxnSpPr>
          <p:spPr>
            <a:xfrm flipV="1">
              <a:off x="4990353" y="1802383"/>
              <a:ext cx="988362" cy="28788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3"/>
              <a:endCxn id="29" idx="1"/>
            </p:cNvCxnSpPr>
            <p:nvPr/>
          </p:nvCxnSpPr>
          <p:spPr>
            <a:xfrm>
              <a:off x="4990353" y="2090272"/>
              <a:ext cx="988362" cy="48221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9" idx="3"/>
              <a:endCxn id="30" idx="1"/>
            </p:cNvCxnSpPr>
            <p:nvPr/>
          </p:nvCxnSpPr>
          <p:spPr>
            <a:xfrm>
              <a:off x="4990353" y="2090272"/>
              <a:ext cx="988362" cy="125230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3"/>
              <a:endCxn id="28" idx="1"/>
            </p:cNvCxnSpPr>
            <p:nvPr/>
          </p:nvCxnSpPr>
          <p:spPr>
            <a:xfrm flipV="1">
              <a:off x="4990353" y="1802383"/>
              <a:ext cx="988362" cy="597171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0" idx="3"/>
              <a:endCxn id="29" idx="1"/>
            </p:cNvCxnSpPr>
            <p:nvPr/>
          </p:nvCxnSpPr>
          <p:spPr>
            <a:xfrm>
              <a:off x="4990353" y="2399554"/>
              <a:ext cx="988362" cy="17292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0" idx="3"/>
              <a:endCxn id="30" idx="1"/>
            </p:cNvCxnSpPr>
            <p:nvPr/>
          </p:nvCxnSpPr>
          <p:spPr>
            <a:xfrm>
              <a:off x="4990353" y="2399554"/>
              <a:ext cx="988362" cy="94302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3"/>
              <a:endCxn id="28" idx="1"/>
            </p:cNvCxnSpPr>
            <p:nvPr/>
          </p:nvCxnSpPr>
          <p:spPr>
            <a:xfrm flipV="1">
              <a:off x="4990353" y="1802383"/>
              <a:ext cx="988362" cy="906453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1" idx="3"/>
              <a:endCxn id="29" idx="1"/>
            </p:cNvCxnSpPr>
            <p:nvPr/>
          </p:nvCxnSpPr>
          <p:spPr>
            <a:xfrm flipV="1">
              <a:off x="4990353" y="2572482"/>
              <a:ext cx="988362" cy="13635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1" idx="3"/>
              <a:endCxn id="30" idx="1"/>
            </p:cNvCxnSpPr>
            <p:nvPr/>
          </p:nvCxnSpPr>
          <p:spPr>
            <a:xfrm>
              <a:off x="4990353" y="2708836"/>
              <a:ext cx="988362" cy="63374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4" idx="3"/>
              <a:endCxn id="30" idx="1"/>
            </p:cNvCxnSpPr>
            <p:nvPr/>
          </p:nvCxnSpPr>
          <p:spPr>
            <a:xfrm flipV="1">
              <a:off x="4990353" y="3342580"/>
              <a:ext cx="988362" cy="304561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" idx="3"/>
              <a:endCxn id="30" idx="1"/>
            </p:cNvCxnSpPr>
            <p:nvPr/>
          </p:nvCxnSpPr>
          <p:spPr>
            <a:xfrm>
              <a:off x="4990353" y="3327400"/>
              <a:ext cx="988362" cy="1518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2" idx="3"/>
              <a:endCxn id="30" idx="1"/>
            </p:cNvCxnSpPr>
            <p:nvPr/>
          </p:nvCxnSpPr>
          <p:spPr>
            <a:xfrm>
              <a:off x="4990353" y="3018118"/>
              <a:ext cx="988362" cy="324462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2" idx="3"/>
              <a:endCxn id="29" idx="1"/>
            </p:cNvCxnSpPr>
            <p:nvPr/>
          </p:nvCxnSpPr>
          <p:spPr>
            <a:xfrm flipV="1">
              <a:off x="4990353" y="2572482"/>
              <a:ext cx="988362" cy="44563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3" idx="3"/>
              <a:endCxn id="29" idx="1"/>
            </p:cNvCxnSpPr>
            <p:nvPr/>
          </p:nvCxnSpPr>
          <p:spPr>
            <a:xfrm flipV="1">
              <a:off x="4990353" y="2572482"/>
              <a:ext cx="988362" cy="75491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4" idx="3"/>
              <a:endCxn id="29" idx="1"/>
            </p:cNvCxnSpPr>
            <p:nvPr/>
          </p:nvCxnSpPr>
          <p:spPr>
            <a:xfrm flipV="1">
              <a:off x="4990353" y="2572482"/>
              <a:ext cx="988362" cy="107465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4" idx="3"/>
              <a:endCxn id="28" idx="1"/>
            </p:cNvCxnSpPr>
            <p:nvPr/>
          </p:nvCxnSpPr>
          <p:spPr>
            <a:xfrm flipV="1">
              <a:off x="4990353" y="1802383"/>
              <a:ext cx="988362" cy="184475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3" idx="3"/>
              <a:endCxn id="28" idx="1"/>
            </p:cNvCxnSpPr>
            <p:nvPr/>
          </p:nvCxnSpPr>
          <p:spPr>
            <a:xfrm flipV="1">
              <a:off x="4990353" y="1802383"/>
              <a:ext cx="988362" cy="1525017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2" idx="3"/>
              <a:endCxn id="28" idx="1"/>
            </p:cNvCxnSpPr>
            <p:nvPr/>
          </p:nvCxnSpPr>
          <p:spPr>
            <a:xfrm flipV="1">
              <a:off x="4990353" y="1802383"/>
              <a:ext cx="988362" cy="121573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Left Brace 54"/>
            <p:cNvSpPr/>
            <p:nvPr/>
          </p:nvSpPr>
          <p:spPr>
            <a:xfrm>
              <a:off x="1962286" y="1622850"/>
              <a:ext cx="313765" cy="868680"/>
            </a:xfrm>
            <a:prstGeom prst="leftBrace">
              <a:avLst/>
            </a:prstGeom>
            <a:ln w="635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1962015" y="2555551"/>
              <a:ext cx="314306" cy="277119"/>
            </a:xfrm>
            <a:prstGeom prst="leftBrace">
              <a:avLst/>
            </a:prstGeom>
            <a:ln w="635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429496" y="1640779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5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250204" y="2410878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4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29496" y="3180976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6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60" name="Straight Connector 59"/>
            <p:cNvCxnSpPr>
              <a:stCxn id="28" idx="3"/>
              <a:endCxn id="58" idx="1"/>
            </p:cNvCxnSpPr>
            <p:nvPr/>
          </p:nvCxnSpPr>
          <p:spPr>
            <a:xfrm>
              <a:off x="6304432" y="1802383"/>
              <a:ext cx="945772" cy="77308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8" idx="3"/>
              <a:endCxn id="57" idx="1"/>
            </p:cNvCxnSpPr>
            <p:nvPr/>
          </p:nvCxnSpPr>
          <p:spPr>
            <a:xfrm>
              <a:off x="6304432" y="1802383"/>
              <a:ext cx="1125064" cy="298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8" idx="3"/>
              <a:endCxn id="59" idx="1"/>
            </p:cNvCxnSpPr>
            <p:nvPr/>
          </p:nvCxnSpPr>
          <p:spPr>
            <a:xfrm>
              <a:off x="6304432" y="1802383"/>
              <a:ext cx="1125064" cy="154318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9" idx="3"/>
              <a:endCxn id="57" idx="1"/>
            </p:cNvCxnSpPr>
            <p:nvPr/>
          </p:nvCxnSpPr>
          <p:spPr>
            <a:xfrm flipV="1">
              <a:off x="6304432" y="1805371"/>
              <a:ext cx="1125064" cy="76711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9" idx="3"/>
              <a:endCxn id="58" idx="1"/>
            </p:cNvCxnSpPr>
            <p:nvPr/>
          </p:nvCxnSpPr>
          <p:spPr>
            <a:xfrm>
              <a:off x="6304432" y="2572482"/>
              <a:ext cx="945772" cy="298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9" idx="3"/>
              <a:endCxn id="59" idx="1"/>
            </p:cNvCxnSpPr>
            <p:nvPr/>
          </p:nvCxnSpPr>
          <p:spPr>
            <a:xfrm>
              <a:off x="6304432" y="2572482"/>
              <a:ext cx="1125064" cy="773086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30" idx="3"/>
              <a:endCxn id="57" idx="1"/>
            </p:cNvCxnSpPr>
            <p:nvPr/>
          </p:nvCxnSpPr>
          <p:spPr>
            <a:xfrm flipV="1">
              <a:off x="6304432" y="1805371"/>
              <a:ext cx="1125064" cy="15372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30" idx="3"/>
              <a:endCxn id="58" idx="1"/>
            </p:cNvCxnSpPr>
            <p:nvPr/>
          </p:nvCxnSpPr>
          <p:spPr>
            <a:xfrm flipV="1">
              <a:off x="6304432" y="2575470"/>
              <a:ext cx="945772" cy="76711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0" idx="3"/>
              <a:endCxn id="59" idx="1"/>
            </p:cNvCxnSpPr>
            <p:nvPr/>
          </p:nvCxnSpPr>
          <p:spPr>
            <a:xfrm>
              <a:off x="6304432" y="3342580"/>
              <a:ext cx="1125064" cy="298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477438" y="912709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Hidden Layer</a:t>
              </a:r>
              <a:endParaRPr lang="en-US" sz="14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83771" y="912709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Output Layer</a:t>
              </a:r>
              <a:endParaRPr lang="en-US" sz="14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15131" y="912709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Input Layer</a:t>
              </a:r>
              <a:endParaRPr lang="en-US" sz="14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21065" y="908226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Mechanism</a:t>
              </a:r>
              <a:endParaRPr lang="en-US" sz="1400" dirty="0"/>
            </a:p>
          </p:txBody>
        </p:sp>
        <p:sp>
          <p:nvSpPr>
            <p:cNvPr id="73" name="Left Brace 72"/>
            <p:cNvSpPr/>
            <p:nvPr/>
          </p:nvSpPr>
          <p:spPr>
            <a:xfrm>
              <a:off x="1962286" y="2913186"/>
              <a:ext cx="313765" cy="868680"/>
            </a:xfrm>
            <a:prstGeom prst="leftBrace">
              <a:avLst/>
            </a:prstGeom>
            <a:ln w="635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Movement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677625"/>
              </p:ext>
            </p:extLst>
          </p:nvPr>
        </p:nvGraphicFramePr>
        <p:xfrm>
          <a:off x="279398" y="5321300"/>
          <a:ext cx="3289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3" imgW="3289300" imgH="939800" progId="Equation.3">
                  <p:embed/>
                </p:oleObj>
              </mc:Choice>
              <mc:Fallback>
                <p:oleObj name="Equation" r:id="rId3" imgW="32893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398" y="5321300"/>
                        <a:ext cx="32893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21850"/>
              </p:ext>
            </p:extLst>
          </p:nvPr>
        </p:nvGraphicFramePr>
        <p:xfrm>
          <a:off x="3924300" y="5321300"/>
          <a:ext cx="3467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Equation" r:id="rId5" imgW="3467100" imgH="1003300" progId="Equation.3">
                  <p:embed/>
                </p:oleObj>
              </mc:Choice>
              <mc:Fallback>
                <p:oleObj name="Equation" r:id="rId5" imgW="34671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4300" y="5321300"/>
                        <a:ext cx="3467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099" y="4487334"/>
            <a:ext cx="72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Inputs are scaled to be [-1,1], values at hidden and output nodes determined by the following, where weights are integers [-5,5]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299" y="6369110"/>
            <a:ext cx="7620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Mueller, Thomas, William F. Fagan, and Volker Grimm. "Integrating individual search and navigation behaviors in mechanistic movement models</a:t>
            </a:r>
            <a:r>
              <a:rPr lang="en-US" sz="1000" dirty="0" smtClean="0"/>
              <a:t>.” </a:t>
            </a:r>
            <a:r>
              <a:rPr lang="en-US" sz="1000" i="1" dirty="0" smtClean="0"/>
              <a:t>Theoretical </a:t>
            </a:r>
            <a:r>
              <a:rPr lang="en-US" sz="1000" i="1" dirty="0"/>
              <a:t>Ecology</a:t>
            </a:r>
            <a:r>
              <a:rPr lang="en-US" sz="1000" dirty="0"/>
              <a:t> 4.3 (2011): 341-355.</a:t>
            </a:r>
          </a:p>
        </p:txBody>
      </p:sp>
    </p:spTree>
    <p:extLst>
      <p:ext uri="{BB962C8B-B14F-4D97-AF65-F5344CB8AC3E}">
        <p14:creationId xmlns:p14="http://schemas.microsoft.com/office/powerpoint/2010/main" val="380362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Movement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22785" y="17145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If Output Node 4 is __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83731" y="17145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Oriented:        If __ resources are visible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2785" y="329565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Memory: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If Output Node 6 is __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2785" y="4857750"/>
            <a:ext cx="1824569" cy="1701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369434"/>
              </p:ext>
            </p:extLst>
          </p:nvPr>
        </p:nvGraphicFramePr>
        <p:xfrm>
          <a:off x="390517" y="5035550"/>
          <a:ext cx="1663701" cy="13842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4567"/>
                <a:gridCol w="554567"/>
                <a:gridCol w="554567"/>
              </a:tblGrid>
              <a:tr h="461433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725608"/>
              </p:ext>
            </p:extLst>
          </p:nvPr>
        </p:nvGraphicFramePr>
        <p:xfrm>
          <a:off x="1037157" y="5035550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" name="Equation" r:id="rId3" imgW="381000" imgH="431800" progId="Equation.3">
                  <p:embed/>
                </p:oleObj>
              </mc:Choice>
              <mc:Fallback>
                <p:oleObj name="Equation" r:id="rId3" imgW="38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7157" y="5035550"/>
                        <a:ext cx="381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09651"/>
              </p:ext>
            </p:extLst>
          </p:nvPr>
        </p:nvGraphicFramePr>
        <p:xfrm>
          <a:off x="1551507" y="50609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" name="Equation" r:id="rId5" imgW="419100" imgH="431800" progId="Equation.3">
                  <p:embed/>
                </p:oleObj>
              </mc:Choice>
              <mc:Fallback>
                <p:oleObj name="Equation" r:id="rId5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1507" y="50609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67457"/>
              </p:ext>
            </p:extLst>
          </p:nvPr>
        </p:nvGraphicFramePr>
        <p:xfrm>
          <a:off x="1576907" y="59753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1" name="Equation" r:id="rId7" imgW="419100" imgH="431800" progId="Equation.3">
                  <p:embed/>
                </p:oleObj>
              </mc:Choice>
              <mc:Fallback>
                <p:oleObj name="Equation" r:id="rId7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76907" y="59753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536136"/>
              </p:ext>
            </p:extLst>
          </p:nvPr>
        </p:nvGraphicFramePr>
        <p:xfrm>
          <a:off x="1555747" y="55054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" name="Equation" r:id="rId9" imgW="419100" imgH="431800" progId="Equation.3">
                  <p:embed/>
                </p:oleObj>
              </mc:Choice>
              <mc:Fallback>
                <p:oleObj name="Equation" r:id="rId9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55747" y="55054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58434"/>
              </p:ext>
            </p:extLst>
          </p:nvPr>
        </p:nvGraphicFramePr>
        <p:xfrm>
          <a:off x="1037157" y="5988049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" name="Equation" r:id="rId11" imgW="419100" imgH="431800" progId="Equation.3">
                  <p:embed/>
                </p:oleObj>
              </mc:Choice>
              <mc:Fallback>
                <p:oleObj name="Equation" r:id="rId11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7157" y="5988049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84093"/>
              </p:ext>
            </p:extLst>
          </p:nvPr>
        </p:nvGraphicFramePr>
        <p:xfrm>
          <a:off x="481531" y="59880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4" name="Equation" r:id="rId13" imgW="419100" imgH="431800" progId="Equation.3">
                  <p:embed/>
                </p:oleObj>
              </mc:Choice>
              <mc:Fallback>
                <p:oleObj name="Equation" r:id="rId13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1531" y="59880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157768"/>
              </p:ext>
            </p:extLst>
          </p:nvPr>
        </p:nvGraphicFramePr>
        <p:xfrm>
          <a:off x="468830" y="55435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5" name="Equation" r:id="rId15" imgW="419100" imgH="431800" progId="Equation.3">
                  <p:embed/>
                </p:oleObj>
              </mc:Choice>
              <mc:Fallback>
                <p:oleObj name="Equation" r:id="rId15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8830" y="55435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91769"/>
              </p:ext>
            </p:extLst>
          </p:nvPr>
        </p:nvGraphicFramePr>
        <p:xfrm>
          <a:off x="491056" y="5048250"/>
          <a:ext cx="35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6" name="Equation" r:id="rId17" imgW="355600" imgH="431800" progId="Equation.3">
                  <p:embed/>
                </p:oleObj>
              </mc:Choice>
              <mc:Fallback>
                <p:oleObj name="Equation" r:id="rId17" imgW="355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1056" y="5048250"/>
                        <a:ext cx="355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ounded Rectangle 30"/>
          <p:cNvSpPr/>
          <p:nvPr/>
        </p:nvSpPr>
        <p:spPr>
          <a:xfrm>
            <a:off x="4017315" y="541655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20992" y="17145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Non-oriented: If Output Node 5 is __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16485" y="31242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same direction as previous time step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25498" y="42672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45 degrees from direction in previous time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09131" y="31242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218144" y="426720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randomly selected resource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6" name="Elbow Connector 45"/>
          <p:cNvCxnSpPr>
            <a:stCxn id="17" idx="3"/>
            <a:endCxn id="18" idx="0"/>
          </p:cNvCxnSpPr>
          <p:nvPr/>
        </p:nvCxnSpPr>
        <p:spPr>
          <a:xfrm flipV="1">
            <a:off x="2147354" y="1714500"/>
            <a:ext cx="3948662" cy="571500"/>
          </a:xfrm>
          <a:prstGeom prst="bentConnector4">
            <a:avLst>
              <a:gd name="adj1" fmla="val 4999"/>
              <a:gd name="adj2" fmla="val 14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7" idx="3"/>
            <a:endCxn id="14" idx="0"/>
          </p:cNvCxnSpPr>
          <p:nvPr/>
        </p:nvCxnSpPr>
        <p:spPr>
          <a:xfrm flipV="1">
            <a:off x="2147354" y="1714500"/>
            <a:ext cx="1585923" cy="571500"/>
          </a:xfrm>
          <a:prstGeom prst="bentConnector4">
            <a:avLst>
              <a:gd name="adj1" fmla="val 12429"/>
              <a:gd name="adj2" fmla="val 14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7" idx="2"/>
            <a:endCxn id="19" idx="0"/>
          </p:cNvCxnSpPr>
          <p:nvPr/>
        </p:nvCxnSpPr>
        <p:spPr>
          <a:xfrm>
            <a:off x="1235070" y="2857500"/>
            <a:ext cx="0" cy="438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" idx="2"/>
            <a:endCxn id="20" idx="0"/>
          </p:cNvCxnSpPr>
          <p:nvPr/>
        </p:nvCxnSpPr>
        <p:spPr>
          <a:xfrm>
            <a:off x="1235070" y="443865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8" idx="3"/>
            <a:endCxn id="33" idx="3"/>
          </p:cNvCxnSpPr>
          <p:nvPr/>
        </p:nvCxnSpPr>
        <p:spPr>
          <a:xfrm>
            <a:off x="7008300" y="2286000"/>
            <a:ext cx="25400" cy="1409700"/>
          </a:xfrm>
          <a:prstGeom prst="bentConnector3">
            <a:avLst>
              <a:gd name="adj1" fmla="val 19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8" idx="3"/>
            <a:endCxn id="35" idx="3"/>
          </p:cNvCxnSpPr>
          <p:nvPr/>
        </p:nvCxnSpPr>
        <p:spPr>
          <a:xfrm>
            <a:off x="7008300" y="2286000"/>
            <a:ext cx="34413" cy="2552700"/>
          </a:xfrm>
          <a:prstGeom prst="bentConnector3">
            <a:avLst>
              <a:gd name="adj1" fmla="val 142856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8" idx="3"/>
            <a:endCxn id="31" idx="3"/>
          </p:cNvCxnSpPr>
          <p:nvPr/>
        </p:nvCxnSpPr>
        <p:spPr>
          <a:xfrm flipH="1">
            <a:off x="5841884" y="2286000"/>
            <a:ext cx="1166416" cy="3702050"/>
          </a:xfrm>
          <a:prstGeom prst="bentConnector3">
            <a:avLst>
              <a:gd name="adj1" fmla="val -4246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4" idx="1"/>
            <a:endCxn id="30" idx="1"/>
          </p:cNvCxnSpPr>
          <p:nvPr/>
        </p:nvCxnSpPr>
        <p:spPr>
          <a:xfrm rot="10800000" flipV="1">
            <a:off x="2816486" y="2286000"/>
            <a:ext cx="4507" cy="1409700"/>
          </a:xfrm>
          <a:prstGeom prst="bentConnector3">
            <a:avLst>
              <a:gd name="adj1" fmla="val 658103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14" idx="1"/>
            <a:endCxn id="32" idx="1"/>
          </p:cNvCxnSpPr>
          <p:nvPr/>
        </p:nvCxnSpPr>
        <p:spPr>
          <a:xfrm rot="10800000" flipH="1" flipV="1">
            <a:off x="2820992" y="2286000"/>
            <a:ext cx="4506" cy="2552700"/>
          </a:xfrm>
          <a:prstGeom prst="bentConnector3">
            <a:avLst>
              <a:gd name="adj1" fmla="val -676431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14" idx="1"/>
            <a:endCxn id="31" idx="1"/>
          </p:cNvCxnSpPr>
          <p:nvPr/>
        </p:nvCxnSpPr>
        <p:spPr>
          <a:xfrm rot="10800000" flipH="1" flipV="1">
            <a:off x="2820991" y="2286000"/>
            <a:ext cx="1196323" cy="3702050"/>
          </a:xfrm>
          <a:prstGeom prst="bentConnector3">
            <a:avLst>
              <a:gd name="adj1" fmla="val -2547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52474" y="2862818"/>
            <a:ext cx="1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,1]</a:t>
            </a:r>
            <a:endParaRPr lang="en-US" baseline="-25000" dirty="0"/>
          </a:p>
        </p:txBody>
      </p:sp>
      <p:sp>
        <p:nvSpPr>
          <p:cNvPr id="87" name="TextBox 86"/>
          <p:cNvSpPr txBox="1"/>
          <p:nvPr/>
        </p:nvSpPr>
        <p:spPr>
          <a:xfrm>
            <a:off x="5589601" y="1116052"/>
            <a:ext cx="1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,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88" name="TextBox 87"/>
          <p:cNvSpPr txBox="1"/>
          <p:nvPr/>
        </p:nvSpPr>
        <p:spPr>
          <a:xfrm>
            <a:off x="3226862" y="1116052"/>
            <a:ext cx="101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[0,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endParaRPr lang="en-US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2201332" y="3393759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[0, 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90" name="TextBox 89"/>
          <p:cNvSpPr txBox="1"/>
          <p:nvPr/>
        </p:nvSpPr>
        <p:spPr>
          <a:xfrm>
            <a:off x="2121954" y="4512270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91" name="TextBox 90"/>
          <p:cNvSpPr txBox="1"/>
          <p:nvPr/>
        </p:nvSpPr>
        <p:spPr>
          <a:xfrm>
            <a:off x="3004485" y="5680273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,1]</a:t>
            </a:r>
            <a:endParaRPr lang="en-US" sz="14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6204885" y="5680273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baseline="-25000" dirty="0"/>
          </a:p>
        </p:txBody>
      </p:sp>
      <p:sp>
        <p:nvSpPr>
          <p:cNvPr id="93" name="TextBox 92"/>
          <p:cNvSpPr txBox="1"/>
          <p:nvPr/>
        </p:nvSpPr>
        <p:spPr>
          <a:xfrm>
            <a:off x="7093885" y="4549973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&gt;1</a:t>
            </a:r>
            <a:endParaRPr lang="en-US" sz="1400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7131985" y="3387923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12423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Movement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test cases in corners of maps to confirm appropriate choice of direction </a:t>
            </a:r>
          </a:p>
          <a:p>
            <a:r>
              <a:rPr lang="en-US" dirty="0" smtClean="0"/>
              <a:t>For each test case, the following were set:</a:t>
            </a:r>
          </a:p>
          <a:p>
            <a:pPr lvl="1"/>
            <a:r>
              <a:rPr lang="en-US" dirty="0" smtClean="0"/>
              <a:t>Weights </a:t>
            </a:r>
          </a:p>
          <a:p>
            <a:pPr lvl="1"/>
            <a:r>
              <a:rPr lang="en-US" dirty="0" smtClean="0"/>
              <a:t>Input variables</a:t>
            </a:r>
          </a:p>
          <a:p>
            <a:pPr lvl="1"/>
            <a:r>
              <a:rPr lang="en-US" dirty="0" smtClean="0"/>
              <a:t>Visible resources</a:t>
            </a:r>
          </a:p>
          <a:p>
            <a:pPr lvl="1"/>
            <a:r>
              <a:rPr lang="en-US" dirty="0" smtClean="0"/>
              <a:t>Previous direction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5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1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6905130" y="565067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30724"/>
              </p:ext>
            </p:extLst>
          </p:nvPr>
        </p:nvGraphicFramePr>
        <p:xfrm>
          <a:off x="274320" y="1389888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0.810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</a:t>
                      </a:r>
                      <a:r>
                        <a:rPr lang="en-US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0.906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 Node 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0.004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77" name="Rounded Rectangle 176"/>
          <p:cNvSpPr/>
          <p:nvPr/>
        </p:nvSpPr>
        <p:spPr>
          <a:xfrm>
            <a:off x="731025" y="329565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Memory: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If Output Node 6 is __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731025" y="4857750"/>
            <a:ext cx="1824569" cy="1701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79" name="Table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3867"/>
              </p:ext>
            </p:extLst>
          </p:nvPr>
        </p:nvGraphicFramePr>
        <p:xfrm>
          <a:off x="798757" y="5035550"/>
          <a:ext cx="1663701" cy="13842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4567"/>
                <a:gridCol w="554567"/>
                <a:gridCol w="554567"/>
              </a:tblGrid>
              <a:tr h="461433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0" name="Object 1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248252"/>
              </p:ext>
            </p:extLst>
          </p:nvPr>
        </p:nvGraphicFramePr>
        <p:xfrm>
          <a:off x="1445397" y="5035550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" name="Equation" r:id="rId3" imgW="381000" imgH="431800" progId="Equation.3">
                  <p:embed/>
                </p:oleObj>
              </mc:Choice>
              <mc:Fallback>
                <p:oleObj name="Equation" r:id="rId3" imgW="38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5397" y="5035550"/>
                        <a:ext cx="381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ct 1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16476"/>
              </p:ext>
            </p:extLst>
          </p:nvPr>
        </p:nvGraphicFramePr>
        <p:xfrm>
          <a:off x="1959747" y="50609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8" name="Equation" r:id="rId5" imgW="419100" imgH="431800" progId="Equation.3">
                  <p:embed/>
                </p:oleObj>
              </mc:Choice>
              <mc:Fallback>
                <p:oleObj name="Equation" r:id="rId5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9747" y="50609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533938"/>
              </p:ext>
            </p:extLst>
          </p:nvPr>
        </p:nvGraphicFramePr>
        <p:xfrm>
          <a:off x="1985147" y="59753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Equation" r:id="rId7" imgW="419100" imgH="431800" progId="Equation.3">
                  <p:embed/>
                </p:oleObj>
              </mc:Choice>
              <mc:Fallback>
                <p:oleObj name="Equation" r:id="rId7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5147" y="59753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3877"/>
              </p:ext>
            </p:extLst>
          </p:nvPr>
        </p:nvGraphicFramePr>
        <p:xfrm>
          <a:off x="1963987" y="55054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Equation" r:id="rId9" imgW="419100" imgH="431800" progId="Equation.3">
                  <p:embed/>
                </p:oleObj>
              </mc:Choice>
              <mc:Fallback>
                <p:oleObj name="Equation" r:id="rId9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63987" y="55054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737743"/>
              </p:ext>
            </p:extLst>
          </p:nvPr>
        </p:nvGraphicFramePr>
        <p:xfrm>
          <a:off x="1445397" y="5988049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Equation" r:id="rId11" imgW="419100" imgH="431800" progId="Equation.3">
                  <p:embed/>
                </p:oleObj>
              </mc:Choice>
              <mc:Fallback>
                <p:oleObj name="Equation" r:id="rId11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5397" y="5988049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539315"/>
              </p:ext>
            </p:extLst>
          </p:nvPr>
        </p:nvGraphicFramePr>
        <p:xfrm>
          <a:off x="889771" y="59880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tion" r:id="rId13" imgW="419100" imgH="431800" progId="Equation.3">
                  <p:embed/>
                </p:oleObj>
              </mc:Choice>
              <mc:Fallback>
                <p:oleObj name="Equation" r:id="rId13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9771" y="59880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639139"/>
              </p:ext>
            </p:extLst>
          </p:nvPr>
        </p:nvGraphicFramePr>
        <p:xfrm>
          <a:off x="877070" y="55435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tion" r:id="rId15" imgW="419100" imgH="431800" progId="Equation.3">
                  <p:embed/>
                </p:oleObj>
              </mc:Choice>
              <mc:Fallback>
                <p:oleObj name="Equation" r:id="rId15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77070" y="55435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517433"/>
              </p:ext>
            </p:extLst>
          </p:nvPr>
        </p:nvGraphicFramePr>
        <p:xfrm>
          <a:off x="899296" y="5048250"/>
          <a:ext cx="35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Equation" r:id="rId17" imgW="355600" imgH="431800" progId="Equation.3">
                  <p:embed/>
                </p:oleObj>
              </mc:Choice>
              <mc:Fallback>
                <p:oleObj name="Equation" r:id="rId17" imgW="355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99296" y="5048250"/>
                        <a:ext cx="355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7" name="Straight Arrow Connector 196"/>
          <p:cNvCxnSpPr>
            <a:stCxn id="177" idx="2"/>
            <a:endCxn id="178" idx="0"/>
          </p:cNvCxnSpPr>
          <p:nvPr/>
        </p:nvCxnSpPr>
        <p:spPr>
          <a:xfrm>
            <a:off x="1643310" y="443865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stCase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7" y="3295650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1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</a:t>
            </a:r>
            <a:r>
              <a:rPr lang="en-US" dirty="0"/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4744960" y="2666276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165516"/>
              </p:ext>
            </p:extLst>
          </p:nvPr>
        </p:nvGraphicFramePr>
        <p:xfrm>
          <a:off x="274320" y="1389888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0.981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</a:t>
                      </a:r>
                      <a:r>
                        <a:rPr lang="en-US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 Node 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0.052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77" name="Rounded Rectangle 176"/>
          <p:cNvSpPr/>
          <p:nvPr/>
        </p:nvSpPr>
        <p:spPr>
          <a:xfrm>
            <a:off x="731025" y="3295650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Memory: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If Output Node 6 is __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731025" y="4857750"/>
            <a:ext cx="1824569" cy="1701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79" name="Table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84494"/>
              </p:ext>
            </p:extLst>
          </p:nvPr>
        </p:nvGraphicFramePr>
        <p:xfrm>
          <a:off x="798757" y="5035550"/>
          <a:ext cx="1663701" cy="13842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4567"/>
                <a:gridCol w="554567"/>
                <a:gridCol w="554567"/>
              </a:tblGrid>
              <a:tr h="461433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0" name="Object 1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409708"/>
              </p:ext>
            </p:extLst>
          </p:nvPr>
        </p:nvGraphicFramePr>
        <p:xfrm>
          <a:off x="1445397" y="5035550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3" imgW="381000" imgH="431800" progId="Equation.3">
                  <p:embed/>
                </p:oleObj>
              </mc:Choice>
              <mc:Fallback>
                <p:oleObj name="Equation" r:id="rId3" imgW="38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5397" y="5035550"/>
                        <a:ext cx="381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Object 1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25342"/>
              </p:ext>
            </p:extLst>
          </p:nvPr>
        </p:nvGraphicFramePr>
        <p:xfrm>
          <a:off x="1959747" y="50609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5" imgW="419100" imgH="431800" progId="Equation.3">
                  <p:embed/>
                </p:oleObj>
              </mc:Choice>
              <mc:Fallback>
                <p:oleObj name="Equation" r:id="rId5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9747" y="50609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" name="Object 1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246599"/>
              </p:ext>
            </p:extLst>
          </p:nvPr>
        </p:nvGraphicFramePr>
        <p:xfrm>
          <a:off x="1985147" y="59753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7" imgW="419100" imgH="431800" progId="Equation.3">
                  <p:embed/>
                </p:oleObj>
              </mc:Choice>
              <mc:Fallback>
                <p:oleObj name="Equation" r:id="rId7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5147" y="59753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" name="Objec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31042"/>
              </p:ext>
            </p:extLst>
          </p:nvPr>
        </p:nvGraphicFramePr>
        <p:xfrm>
          <a:off x="1963987" y="55054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9" imgW="419100" imgH="431800" progId="Equation.3">
                  <p:embed/>
                </p:oleObj>
              </mc:Choice>
              <mc:Fallback>
                <p:oleObj name="Equation" r:id="rId9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63987" y="55054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077156"/>
              </p:ext>
            </p:extLst>
          </p:nvPr>
        </p:nvGraphicFramePr>
        <p:xfrm>
          <a:off x="1445397" y="5988049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11" imgW="419100" imgH="431800" progId="Equation.3">
                  <p:embed/>
                </p:oleObj>
              </mc:Choice>
              <mc:Fallback>
                <p:oleObj name="Equation" r:id="rId11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5397" y="5988049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91125"/>
              </p:ext>
            </p:extLst>
          </p:nvPr>
        </p:nvGraphicFramePr>
        <p:xfrm>
          <a:off x="889771" y="59880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13" imgW="419100" imgH="431800" progId="Equation.3">
                  <p:embed/>
                </p:oleObj>
              </mc:Choice>
              <mc:Fallback>
                <p:oleObj name="Equation" r:id="rId13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89771" y="59880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ct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750065"/>
              </p:ext>
            </p:extLst>
          </p:nvPr>
        </p:nvGraphicFramePr>
        <p:xfrm>
          <a:off x="877070" y="5543550"/>
          <a:ext cx="41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15" imgW="419100" imgH="431800" progId="Equation.3">
                  <p:embed/>
                </p:oleObj>
              </mc:Choice>
              <mc:Fallback>
                <p:oleObj name="Equation" r:id="rId15" imgW="419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77070" y="5543550"/>
                        <a:ext cx="419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" name="Object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495858"/>
              </p:ext>
            </p:extLst>
          </p:nvPr>
        </p:nvGraphicFramePr>
        <p:xfrm>
          <a:off x="899296" y="5048250"/>
          <a:ext cx="35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Equation" r:id="rId17" imgW="355600" imgH="431800" progId="Equation.3">
                  <p:embed/>
                </p:oleObj>
              </mc:Choice>
              <mc:Fallback>
                <p:oleObj name="Equation" r:id="rId17" imgW="355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99296" y="5048250"/>
                        <a:ext cx="355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7" name="Straight Arrow Connector 196"/>
          <p:cNvCxnSpPr>
            <a:stCxn id="177" idx="2"/>
            <a:endCxn id="178" idx="0"/>
          </p:cNvCxnSpPr>
          <p:nvPr/>
        </p:nvCxnSpPr>
        <p:spPr>
          <a:xfrm>
            <a:off x="1643310" y="443865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stCase2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7" y="3321050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4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906316" y="2683544"/>
            <a:ext cx="403445" cy="393480"/>
            <a:chOff x="6906316" y="2683544"/>
            <a:chExt cx="403445" cy="393480"/>
          </a:xfrm>
        </p:grpSpPr>
        <p:sp>
          <p:nvSpPr>
            <p:cNvPr id="189" name="Rectangle 188"/>
            <p:cNvSpPr/>
            <p:nvPr/>
          </p:nvSpPr>
          <p:spPr>
            <a:xfrm>
              <a:off x="6906316" y="2875827"/>
              <a:ext cx="202316" cy="201197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906316" y="2683544"/>
              <a:ext cx="202316" cy="201197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7107445" y="2683544"/>
              <a:ext cx="202316" cy="201197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</a:t>
            </a:r>
            <a:r>
              <a:rPr lang="en-US" dirty="0"/>
              <a:t>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6905130" y="2672502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558116"/>
              </p:ext>
            </p:extLst>
          </p:nvPr>
        </p:nvGraphicFramePr>
        <p:xfrm>
          <a:off x="274320" y="1389888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0.501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</a:t>
                      </a:r>
                      <a:r>
                        <a:rPr lang="en-US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0.501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0.490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76" name="Rounded Rectangle 175"/>
          <p:cNvSpPr/>
          <p:nvPr/>
        </p:nvSpPr>
        <p:spPr>
          <a:xfrm rot="16200000">
            <a:off x="-1156686" y="4662095"/>
            <a:ext cx="3450735" cy="5715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Oriented:  If __ resources are visible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1414306" y="553021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1414306" y="3222478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1414306" y="4376346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randomly selected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936101" y="5793936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</a:t>
            </a:r>
            <a:endParaRPr lang="en-US" sz="1400" baseline="-25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936101" y="4640069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&gt;1</a:t>
            </a:r>
            <a:endParaRPr lang="en-US" sz="1400" baseline="-25000" dirty="0"/>
          </a:p>
        </p:txBody>
      </p:sp>
      <p:sp>
        <p:nvSpPr>
          <p:cNvPr id="221" name="TextBox 220"/>
          <p:cNvSpPr txBox="1"/>
          <p:nvPr/>
        </p:nvSpPr>
        <p:spPr>
          <a:xfrm>
            <a:off x="936101" y="3471777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baseline="-25000" dirty="0"/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854432" y="3793978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864608" y="4947846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>
            <a:off x="864608" y="6101713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stCas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49" y="3309940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0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139405" cy="498536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many different mechanisms that animals may use to direct movement</a:t>
            </a:r>
          </a:p>
          <a:p>
            <a:pPr lvl="1"/>
            <a:r>
              <a:rPr lang="en-US" b="1" dirty="0" smtClean="0"/>
              <a:t>Non-oriented – </a:t>
            </a:r>
            <a:r>
              <a:rPr lang="en-US" dirty="0" smtClean="0"/>
              <a:t>random movement</a:t>
            </a:r>
          </a:p>
          <a:p>
            <a:pPr lvl="1"/>
            <a:r>
              <a:rPr lang="en-US" b="1" dirty="0" smtClean="0"/>
              <a:t>Oriented</a:t>
            </a:r>
            <a:r>
              <a:rPr lang="en-US" dirty="0" smtClean="0"/>
              <a:t> – movement directed by a stimulus (visual observation of food)</a:t>
            </a:r>
          </a:p>
          <a:p>
            <a:pPr lvl="1"/>
            <a:r>
              <a:rPr lang="en-US" b="1" dirty="0" smtClean="0"/>
              <a:t>Spatial memory </a:t>
            </a:r>
            <a:r>
              <a:rPr lang="en-US" dirty="0" smtClean="0"/>
              <a:t>– uses previous information, passed through individuals or generations</a:t>
            </a:r>
            <a:endParaRPr lang="en-US" dirty="0"/>
          </a:p>
          <a:p>
            <a:r>
              <a:rPr lang="en-US" dirty="0" smtClean="0"/>
              <a:t>Animals may use more than one or all three movement mechanisms</a:t>
            </a:r>
          </a:p>
          <a:p>
            <a:r>
              <a:rPr lang="en-US" dirty="0" smtClean="0"/>
              <a:t>No </a:t>
            </a:r>
            <a:r>
              <a:rPr lang="en-US" dirty="0"/>
              <a:t>current movement theory to unify all three </a:t>
            </a:r>
            <a:r>
              <a:rPr lang="en-US" dirty="0" smtClean="0"/>
              <a:t>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2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/>
          <p:cNvSpPr/>
          <p:nvPr/>
        </p:nvSpPr>
        <p:spPr>
          <a:xfrm>
            <a:off x="6905129" y="2875827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4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6905130" y="2672502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08627"/>
              </p:ext>
            </p:extLst>
          </p:nvPr>
        </p:nvGraphicFramePr>
        <p:xfrm>
          <a:off x="274320" y="1389888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0.501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</a:t>
                      </a:r>
                      <a:r>
                        <a:rPr lang="en-US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0.501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0.490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76" name="Rounded Rectangle 175"/>
          <p:cNvSpPr/>
          <p:nvPr/>
        </p:nvSpPr>
        <p:spPr>
          <a:xfrm rot="16200000">
            <a:off x="-1156686" y="4662095"/>
            <a:ext cx="3450735" cy="5715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Oriented:  If __ resources are visible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1414306" y="553021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1414306" y="3222478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1414306" y="4376346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randomly selected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936101" y="5793936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</a:t>
            </a:r>
            <a:endParaRPr lang="en-US" sz="1400" baseline="-25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936101" y="4640069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&gt;1</a:t>
            </a:r>
            <a:endParaRPr lang="en-US" sz="1400" baseline="-25000" dirty="0"/>
          </a:p>
        </p:txBody>
      </p:sp>
      <p:sp>
        <p:nvSpPr>
          <p:cNvPr id="221" name="TextBox 220"/>
          <p:cNvSpPr txBox="1"/>
          <p:nvPr/>
        </p:nvSpPr>
        <p:spPr>
          <a:xfrm>
            <a:off x="936101" y="3471777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baseline="-25000" dirty="0"/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854432" y="3793978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864608" y="4947846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>
            <a:off x="864608" y="6101713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stCas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7" y="3319791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8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</a:t>
            </a:r>
            <a:r>
              <a:rPr lang="en-US" dirty="0"/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935246"/>
              </p:ext>
            </p:extLst>
          </p:nvPr>
        </p:nvGraphicFramePr>
        <p:xfrm>
          <a:off x="276616" y="1393222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0.267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 Node</a:t>
                      </a:r>
                      <a:r>
                        <a:rPr lang="en-US" b="1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0.504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88" name="Rounded Rectangle 187"/>
          <p:cNvSpPr/>
          <p:nvPr/>
        </p:nvSpPr>
        <p:spPr>
          <a:xfrm>
            <a:off x="1505511" y="5484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-1134102" y="4638180"/>
            <a:ext cx="3435352" cy="613915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Non-oriented: If Output Node 5 is __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1505511" y="3198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same direction as previous time step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1505511" y="4341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45 degrees from direction in previous time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00699" y="3456939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[0, 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217" name="TextBox 216"/>
          <p:cNvSpPr txBox="1"/>
          <p:nvPr/>
        </p:nvSpPr>
        <p:spPr>
          <a:xfrm>
            <a:off x="700699" y="4575450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218" name="TextBox 217"/>
          <p:cNvSpPr txBox="1"/>
          <p:nvPr/>
        </p:nvSpPr>
        <p:spPr>
          <a:xfrm>
            <a:off x="700699" y="5743453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,1]</a:t>
            </a:r>
            <a:endParaRPr lang="en-US" sz="1400" baseline="-25000" dirty="0"/>
          </a:p>
        </p:txBody>
      </p:sp>
      <p:cxnSp>
        <p:nvCxnSpPr>
          <p:cNvPr id="225" name="Straight Arrow Connector 224"/>
          <p:cNvCxnSpPr/>
          <p:nvPr/>
        </p:nvCxnSpPr>
        <p:spPr>
          <a:xfrm>
            <a:off x="929721" y="3763742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929721" y="4917610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929721" y="6071477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6905130" y="758562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5" name="Straight Arrow Connector 184"/>
          <p:cNvCxnSpPr/>
          <p:nvPr/>
        </p:nvCxnSpPr>
        <p:spPr>
          <a:xfrm flipH="1" flipV="1">
            <a:off x="7213285" y="1173256"/>
            <a:ext cx="0" cy="396708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Picture 4" descr="TestCase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7" y="3233814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4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6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34168"/>
              </p:ext>
            </p:extLst>
          </p:nvPr>
        </p:nvGraphicFramePr>
        <p:xfrm>
          <a:off x="276616" y="1393222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0.269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 Node</a:t>
                      </a:r>
                      <a:r>
                        <a:rPr lang="en-US" b="1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0.501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88" name="Rounded Rectangle 187"/>
          <p:cNvSpPr/>
          <p:nvPr/>
        </p:nvSpPr>
        <p:spPr>
          <a:xfrm>
            <a:off x="1505511" y="5484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-1134102" y="4638180"/>
            <a:ext cx="3435352" cy="613915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Non-oriented: If Output Node 5 is __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1505511" y="3198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same direction as previous time step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1505511" y="4341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45 degrees from direction in previous time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00699" y="3456939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[0, 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217" name="TextBox 216"/>
          <p:cNvSpPr txBox="1"/>
          <p:nvPr/>
        </p:nvSpPr>
        <p:spPr>
          <a:xfrm>
            <a:off x="700699" y="4575450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218" name="TextBox 217"/>
          <p:cNvSpPr txBox="1"/>
          <p:nvPr/>
        </p:nvSpPr>
        <p:spPr>
          <a:xfrm>
            <a:off x="700699" y="5743453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,1]</a:t>
            </a:r>
            <a:endParaRPr lang="en-US" sz="1400" baseline="-25000" dirty="0"/>
          </a:p>
        </p:txBody>
      </p:sp>
      <p:cxnSp>
        <p:nvCxnSpPr>
          <p:cNvPr id="225" name="Straight Arrow Connector 224"/>
          <p:cNvCxnSpPr/>
          <p:nvPr/>
        </p:nvCxnSpPr>
        <p:spPr>
          <a:xfrm>
            <a:off x="929721" y="3763742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929721" y="4917610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929721" y="6071477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4919486" y="2675794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2" name="Straight Arrow Connector 191"/>
          <p:cNvCxnSpPr/>
          <p:nvPr/>
        </p:nvCxnSpPr>
        <p:spPr>
          <a:xfrm flipH="1">
            <a:off x="5384839" y="2455414"/>
            <a:ext cx="396708" cy="396708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 descr="TestCase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7" y="3233814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7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91489"/>
              </p:ext>
            </p:extLst>
          </p:nvPr>
        </p:nvGraphicFramePr>
        <p:xfrm>
          <a:off x="276616" y="1393222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0.267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 Node</a:t>
                      </a:r>
                      <a:r>
                        <a:rPr lang="en-US" b="1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0.504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88" name="Rounded Rectangle 187"/>
          <p:cNvSpPr/>
          <p:nvPr/>
        </p:nvSpPr>
        <p:spPr>
          <a:xfrm>
            <a:off x="1505511" y="5484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-1134102" y="4638180"/>
            <a:ext cx="3435352" cy="613915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Non-oriented: If Output Node 5 is __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1505511" y="3198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same direction as previous time step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1505511" y="4341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45 degrees from direction in previous time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00699" y="3456939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[0, 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217" name="TextBox 216"/>
          <p:cNvSpPr txBox="1"/>
          <p:nvPr/>
        </p:nvSpPr>
        <p:spPr>
          <a:xfrm>
            <a:off x="700699" y="4575450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218" name="TextBox 217"/>
          <p:cNvSpPr txBox="1"/>
          <p:nvPr/>
        </p:nvSpPr>
        <p:spPr>
          <a:xfrm>
            <a:off x="700699" y="5743453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,1]</a:t>
            </a:r>
            <a:endParaRPr lang="en-US" sz="1400" baseline="-25000" dirty="0"/>
          </a:p>
        </p:txBody>
      </p:sp>
      <p:cxnSp>
        <p:nvCxnSpPr>
          <p:cNvPr id="225" name="Straight Arrow Connector 224"/>
          <p:cNvCxnSpPr/>
          <p:nvPr/>
        </p:nvCxnSpPr>
        <p:spPr>
          <a:xfrm>
            <a:off x="929721" y="3763742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929721" y="4917610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929721" y="6071477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6905130" y="567346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4" name="Straight Arrow Connector 183"/>
          <p:cNvCxnSpPr/>
          <p:nvPr/>
        </p:nvCxnSpPr>
        <p:spPr>
          <a:xfrm rot="5400000" flipH="1" flipV="1">
            <a:off x="6816118" y="662168"/>
            <a:ext cx="0" cy="396708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 descr="TestCase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7" y="3233814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4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8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99433"/>
              </p:ext>
            </p:extLst>
          </p:nvPr>
        </p:nvGraphicFramePr>
        <p:xfrm>
          <a:off x="276616" y="1393222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0.267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 Node</a:t>
                      </a:r>
                      <a:r>
                        <a:rPr lang="en-US" b="1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0.484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88" name="Rounded Rectangle 187"/>
          <p:cNvSpPr/>
          <p:nvPr/>
        </p:nvSpPr>
        <p:spPr>
          <a:xfrm>
            <a:off x="1505511" y="5484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-1134102" y="4638180"/>
            <a:ext cx="3435352" cy="613915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Non-oriented: If Output Node 5 is __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1505511" y="3198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same direction as previous time step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1505511" y="434196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45 degrees from direction in previous time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700699" y="3456939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[0, 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217" name="TextBox 216"/>
          <p:cNvSpPr txBox="1"/>
          <p:nvPr/>
        </p:nvSpPr>
        <p:spPr>
          <a:xfrm>
            <a:off x="700699" y="4575450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)</a:t>
            </a:r>
            <a:endParaRPr lang="en-US" sz="1400" baseline="-25000" dirty="0"/>
          </a:p>
        </p:txBody>
      </p:sp>
      <p:sp>
        <p:nvSpPr>
          <p:cNvPr id="218" name="TextBox 217"/>
          <p:cNvSpPr txBox="1"/>
          <p:nvPr/>
        </p:nvSpPr>
        <p:spPr>
          <a:xfrm>
            <a:off x="700699" y="5743453"/>
            <a:ext cx="1012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[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,1]</a:t>
            </a:r>
            <a:endParaRPr lang="en-US" sz="1400" baseline="-25000" dirty="0"/>
          </a:p>
        </p:txBody>
      </p:sp>
      <p:cxnSp>
        <p:nvCxnSpPr>
          <p:cNvPr id="225" name="Straight Arrow Connector 224"/>
          <p:cNvCxnSpPr/>
          <p:nvPr/>
        </p:nvCxnSpPr>
        <p:spPr>
          <a:xfrm>
            <a:off x="929721" y="3763742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929721" y="4917610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929721" y="6071477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2" name="Group 201"/>
          <p:cNvGrpSpPr/>
          <p:nvPr/>
        </p:nvGrpSpPr>
        <p:grpSpPr>
          <a:xfrm>
            <a:off x="6720682" y="2473327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5" name="Straight Arrow Connector 184"/>
          <p:cNvCxnSpPr/>
          <p:nvPr/>
        </p:nvCxnSpPr>
        <p:spPr>
          <a:xfrm flipH="1" flipV="1">
            <a:off x="7018646" y="2938399"/>
            <a:ext cx="0" cy="396708"/>
          </a:xfrm>
          <a:prstGeom prst="straightConnector1">
            <a:avLst/>
          </a:prstGeom>
          <a:ln w="38100" cmpd="sng">
            <a:solidFill>
              <a:schemeClr val="accent3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 descr="TestCase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79768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1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5909318" y="1536181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</a:t>
            </a:r>
            <a:r>
              <a:rPr lang="en-US" dirty="0"/>
              <a:t>9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5732753" y="1536181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32370"/>
              </p:ext>
            </p:extLst>
          </p:nvPr>
        </p:nvGraphicFramePr>
        <p:xfrm>
          <a:off x="274320" y="1389888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</a:t>
                      </a:r>
                      <a:r>
                        <a:rPr lang="en-US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0.952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76" name="Rounded Rectangle 175"/>
          <p:cNvSpPr/>
          <p:nvPr/>
        </p:nvSpPr>
        <p:spPr>
          <a:xfrm rot="16200000">
            <a:off x="-1156686" y="4662095"/>
            <a:ext cx="3450735" cy="5715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Oriented:  If __ resources are visible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1414306" y="553021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1414306" y="3222478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1414306" y="4376346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randomly selected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936101" y="5793936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</a:t>
            </a:r>
            <a:endParaRPr lang="en-US" sz="1400" baseline="-25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936101" y="4640069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&gt;1</a:t>
            </a:r>
            <a:endParaRPr lang="en-US" sz="1400" baseline="-25000" dirty="0"/>
          </a:p>
        </p:txBody>
      </p:sp>
      <p:sp>
        <p:nvSpPr>
          <p:cNvPr id="221" name="TextBox 220"/>
          <p:cNvSpPr txBox="1"/>
          <p:nvPr/>
        </p:nvSpPr>
        <p:spPr>
          <a:xfrm>
            <a:off x="936101" y="3471777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baseline="-25000" dirty="0"/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854432" y="3793978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864608" y="4947846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>
            <a:off x="864608" y="6101713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stCase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7" y="3222477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4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5909318" y="1536181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5718819" y="1536181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111634" y="1536181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10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5732753" y="1536181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465036"/>
              </p:ext>
            </p:extLst>
          </p:nvPr>
        </p:nvGraphicFramePr>
        <p:xfrm>
          <a:off x="274320" y="1389888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</a:t>
                      </a:r>
                      <a:r>
                        <a:rPr lang="en-US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0.952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76" name="Rounded Rectangle 175"/>
          <p:cNvSpPr/>
          <p:nvPr/>
        </p:nvSpPr>
        <p:spPr>
          <a:xfrm rot="16200000">
            <a:off x="-1156686" y="4662095"/>
            <a:ext cx="3450735" cy="5715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Oriented:  If __ resources are visible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1414306" y="553021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1414306" y="3222478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1414306" y="4376346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randomly selected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936101" y="5793936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</a:t>
            </a:r>
            <a:endParaRPr lang="en-US" sz="1400" baseline="-25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936101" y="4640069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&gt;1</a:t>
            </a:r>
            <a:endParaRPr lang="en-US" sz="1400" baseline="-25000" dirty="0"/>
          </a:p>
        </p:txBody>
      </p:sp>
      <p:sp>
        <p:nvSpPr>
          <p:cNvPr id="221" name="TextBox 220"/>
          <p:cNvSpPr txBox="1"/>
          <p:nvPr/>
        </p:nvSpPr>
        <p:spPr>
          <a:xfrm>
            <a:off x="936101" y="3471777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baseline="-25000" dirty="0"/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854432" y="3793978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864608" y="4947846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>
            <a:off x="864608" y="6101713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stCase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7" y="3429000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2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183"/>
          <p:cNvSpPr/>
          <p:nvPr/>
        </p:nvSpPr>
        <p:spPr>
          <a:xfrm>
            <a:off x="5703699" y="1909828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6097840" y="1909828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909318" y="1536181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5718819" y="1536181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111634" y="1536181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11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5732753" y="1536181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88294"/>
              </p:ext>
            </p:extLst>
          </p:nvPr>
        </p:nvGraphicFramePr>
        <p:xfrm>
          <a:off x="274320" y="1389888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</a:t>
                      </a:r>
                      <a:r>
                        <a:rPr lang="en-US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0.952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76" name="Rounded Rectangle 175"/>
          <p:cNvSpPr/>
          <p:nvPr/>
        </p:nvSpPr>
        <p:spPr>
          <a:xfrm rot="16200000">
            <a:off x="-1156686" y="4662095"/>
            <a:ext cx="3450735" cy="5715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Oriented:  If __ resources are visible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1414306" y="553021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1414306" y="3222478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1414306" y="4376346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randomly selected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936101" y="5793936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</a:t>
            </a:r>
            <a:endParaRPr lang="en-US" sz="1400" baseline="-25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936101" y="4640069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&gt;1</a:t>
            </a:r>
            <a:endParaRPr lang="en-US" sz="1400" baseline="-25000" dirty="0"/>
          </a:p>
        </p:txBody>
      </p:sp>
      <p:sp>
        <p:nvSpPr>
          <p:cNvPr id="221" name="TextBox 220"/>
          <p:cNvSpPr txBox="1"/>
          <p:nvPr/>
        </p:nvSpPr>
        <p:spPr>
          <a:xfrm>
            <a:off x="936101" y="3471777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baseline="-25000" dirty="0"/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854432" y="3793978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864608" y="4947846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>
            <a:off x="864608" y="6101713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stCase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56" y="3303797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9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5909318" y="1536181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5718819" y="1536181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111634" y="1536181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5718819" y="1723749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6111634" y="1722260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5703699" y="1909828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6097840" y="1909828"/>
            <a:ext cx="202316" cy="201197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 12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21389" y="758562"/>
            <a:ext cx="2380489" cy="2309547"/>
            <a:chOff x="901701" y="1601066"/>
            <a:chExt cx="3835410" cy="3721109"/>
          </a:xfrm>
        </p:grpSpPr>
        <p:grpSp>
          <p:nvGrpSpPr>
            <p:cNvPr id="14" name="Group 13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2" name="Group 201"/>
          <p:cNvGrpSpPr/>
          <p:nvPr/>
        </p:nvGrpSpPr>
        <p:grpSpPr>
          <a:xfrm>
            <a:off x="5732753" y="1536181"/>
            <a:ext cx="581196" cy="580211"/>
            <a:chOff x="4913278" y="3983279"/>
            <a:chExt cx="832788" cy="831376"/>
          </a:xfrm>
        </p:grpSpPr>
        <p:sp>
          <p:nvSpPr>
            <p:cNvPr id="203" name="Rectangle 202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23828"/>
              </p:ext>
            </p:extLst>
          </p:nvPr>
        </p:nvGraphicFramePr>
        <p:xfrm>
          <a:off x="274320" y="1389888"/>
          <a:ext cx="3997326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98663"/>
                <a:gridCol w="19986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0.500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</a:t>
                      </a:r>
                      <a:r>
                        <a:rPr lang="en-US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0.952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176" name="Rounded Rectangle 175"/>
          <p:cNvSpPr/>
          <p:nvPr/>
        </p:nvSpPr>
        <p:spPr>
          <a:xfrm rot="16200000">
            <a:off x="-1156686" y="4662095"/>
            <a:ext cx="3450735" cy="5715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Oriented:  If __ resources are visible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1414306" y="5530213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Move in random direction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1414306" y="3222478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1414306" y="4376346"/>
            <a:ext cx="1824569" cy="11430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Go to randomly selected resource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936101" y="5793936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0</a:t>
            </a:r>
            <a:endParaRPr lang="en-US" sz="1400" baseline="-25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936101" y="4640069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&gt;1</a:t>
            </a:r>
            <a:endParaRPr lang="en-US" sz="1400" baseline="-25000" dirty="0"/>
          </a:p>
        </p:txBody>
      </p:sp>
      <p:sp>
        <p:nvSpPr>
          <p:cNvPr id="221" name="TextBox 220"/>
          <p:cNvSpPr txBox="1"/>
          <p:nvPr/>
        </p:nvSpPr>
        <p:spPr>
          <a:xfrm>
            <a:off x="936101" y="3471777"/>
            <a:ext cx="397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baseline="-25000" dirty="0"/>
          </a:p>
        </p:txBody>
      </p:sp>
      <p:cxnSp>
        <p:nvCxnSpPr>
          <p:cNvPr id="254" name="Straight Arrow Connector 253"/>
          <p:cNvCxnSpPr/>
          <p:nvPr/>
        </p:nvCxnSpPr>
        <p:spPr>
          <a:xfrm>
            <a:off x="854432" y="3793978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864608" y="4947846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/>
          <p:nvPr/>
        </p:nvCxnSpPr>
        <p:spPr>
          <a:xfrm>
            <a:off x="864608" y="6101713"/>
            <a:ext cx="5547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stCase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71" y="3379845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3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245100" y="1181100"/>
            <a:ext cx="2298700" cy="3390900"/>
          </a:xfrm>
          <a:prstGeom prst="roundRect">
            <a:avLst/>
          </a:prstGeom>
          <a:solidFill>
            <a:srgbClr val="FFA466"/>
          </a:solidFill>
          <a:ln>
            <a:solidFill>
              <a:srgbClr val="FF67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Evolve agents for landscape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29262" y="1350434"/>
            <a:ext cx="1710269" cy="1320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Set landscape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89296" y="1350434"/>
            <a:ext cx="1710269" cy="1320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67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Select random starting location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49374" y="1350434"/>
            <a:ext cx="1710269" cy="1320800"/>
          </a:xfrm>
          <a:prstGeom prst="roundRect">
            <a:avLst/>
          </a:prstGeom>
          <a:ln>
            <a:solidFill>
              <a:srgbClr val="FF67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Allow agent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to move 1 step across landscape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>
            <a:stCxn id="5" idx="3"/>
            <a:endCxn id="10" idx="1"/>
          </p:cNvCxnSpPr>
          <p:nvPr/>
        </p:nvCxnSpPr>
        <p:spPr>
          <a:xfrm>
            <a:off x="3039531" y="2010834"/>
            <a:ext cx="249765" cy="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4999565" y="2010834"/>
            <a:ext cx="24553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649374" y="3056468"/>
            <a:ext cx="1710269" cy="1320800"/>
          </a:xfrm>
          <a:prstGeom prst="roundRect">
            <a:avLst/>
          </a:prstGeom>
          <a:ln>
            <a:solidFill>
              <a:srgbClr val="FF67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Record resources, update landscape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>
            <a:stCxn id="11" idx="2"/>
            <a:endCxn id="17" idx="0"/>
          </p:cNvCxnSpPr>
          <p:nvPr/>
        </p:nvCxnSpPr>
        <p:spPr>
          <a:xfrm>
            <a:off x="6504509" y="2671234"/>
            <a:ext cx="0" cy="385234"/>
          </a:xfrm>
          <a:prstGeom prst="straightConnector1">
            <a:avLst/>
          </a:prstGeom>
          <a:ln w="38100" cmpd="sng">
            <a:solidFill>
              <a:srgbClr val="FF67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7" idx="1"/>
            <a:endCxn id="11" idx="1"/>
          </p:cNvCxnSpPr>
          <p:nvPr/>
        </p:nvCxnSpPr>
        <p:spPr>
          <a:xfrm rot="10800000">
            <a:off x="5649374" y="2010834"/>
            <a:ext cx="12700" cy="1706034"/>
          </a:xfrm>
          <a:prstGeom prst="bentConnector3">
            <a:avLst>
              <a:gd name="adj1" fmla="val 1400000"/>
            </a:avLst>
          </a:prstGeom>
          <a:ln w="38100" cmpd="sng">
            <a:solidFill>
              <a:srgbClr val="FF67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9" idx="2"/>
            <a:endCxn id="10" idx="2"/>
          </p:cNvCxnSpPr>
          <p:nvPr/>
        </p:nvCxnSpPr>
        <p:spPr>
          <a:xfrm rot="5400000" flipH="1">
            <a:off x="4319058" y="2496608"/>
            <a:ext cx="1900766" cy="2250019"/>
          </a:xfrm>
          <a:prstGeom prst="bentConnector3">
            <a:avLst>
              <a:gd name="adj1" fmla="val -12027"/>
            </a:avLst>
          </a:prstGeom>
          <a:ln w="38100" cmpd="sng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3022081" y="3547591"/>
            <a:ext cx="187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 agents </a:t>
            </a:r>
            <a:r>
              <a:rPr lang="en-US" sz="1600" dirty="0" err="1" smtClean="0"/>
              <a:t>i</a:t>
            </a:r>
            <a:r>
              <a:rPr lang="en-US" sz="1600" dirty="0" smtClean="0"/>
              <a:t> &lt; N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4503642" y="2676094"/>
            <a:ext cx="1689100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 1:time steps</a:t>
            </a:r>
            <a:endParaRPr lang="en-US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5662074" y="49699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Randomly select 6 agents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95668" y="49699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Find agent with most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29262" y="49699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Create 6 copies of that agent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(with mutation + crossover)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22762" y="2834217"/>
            <a:ext cx="1710269" cy="1320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Randomly initialize weights of agents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8" name="Elbow Connector 57"/>
          <p:cNvCxnSpPr>
            <a:stCxn id="56" idx="0"/>
            <a:endCxn id="5" idx="1"/>
          </p:cNvCxnSpPr>
          <p:nvPr/>
        </p:nvCxnSpPr>
        <p:spPr>
          <a:xfrm rot="5400000" flipH="1" flipV="1">
            <a:off x="741888" y="2246844"/>
            <a:ext cx="823383" cy="351365"/>
          </a:xfrm>
          <a:prstGeom prst="bentConnector2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629400" y="4572000"/>
            <a:ext cx="0" cy="397934"/>
          </a:xfrm>
          <a:prstGeom prst="straightConnector1">
            <a:avLst/>
          </a:prstGeom>
          <a:ln w="38100" cmpd="sng"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5" idx="1"/>
            <a:endCxn id="36" idx="3"/>
          </p:cNvCxnSpPr>
          <p:nvPr/>
        </p:nvCxnSpPr>
        <p:spPr>
          <a:xfrm flipH="1">
            <a:off x="5205937" y="5630334"/>
            <a:ext cx="45613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6" idx="1"/>
            <a:endCxn id="37" idx="3"/>
          </p:cNvCxnSpPr>
          <p:nvPr/>
        </p:nvCxnSpPr>
        <p:spPr>
          <a:xfrm flipH="1">
            <a:off x="3039531" y="5630334"/>
            <a:ext cx="45613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37" idx="2"/>
            <a:endCxn id="35" idx="2"/>
          </p:cNvCxnSpPr>
          <p:nvPr/>
        </p:nvCxnSpPr>
        <p:spPr>
          <a:xfrm rot="16200000" flipH="1">
            <a:off x="4350803" y="4124328"/>
            <a:ext cx="12700" cy="4332812"/>
          </a:xfrm>
          <a:prstGeom prst="bentConnector3">
            <a:avLst>
              <a:gd name="adj1" fmla="val 2300000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7" idx="0"/>
            <a:endCxn id="5" idx="2"/>
          </p:cNvCxnSpPr>
          <p:nvPr/>
        </p:nvCxnSpPr>
        <p:spPr>
          <a:xfrm flipV="1">
            <a:off x="2184397" y="2671234"/>
            <a:ext cx="0" cy="2298700"/>
          </a:xfrm>
          <a:prstGeom prst="straightConnector1">
            <a:avLst/>
          </a:prstGeom>
          <a:ln w="38100" cmpd="sng"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01431" y="6246284"/>
            <a:ext cx="283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Until all agents selected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614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139405" cy="498536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three different population level distributions that animals exhibit</a:t>
            </a:r>
          </a:p>
          <a:p>
            <a:pPr lvl="1"/>
            <a:r>
              <a:rPr lang="en-US" b="1" dirty="0" smtClean="0"/>
              <a:t>Sedentary ranges </a:t>
            </a:r>
            <a:r>
              <a:rPr lang="en-US" dirty="0" smtClean="0"/>
              <a:t>– individual occupies relatively small area compared to population range</a:t>
            </a:r>
          </a:p>
          <a:p>
            <a:pPr lvl="1"/>
            <a:r>
              <a:rPr lang="en-US" b="1" dirty="0" smtClean="0"/>
              <a:t>Migration</a:t>
            </a:r>
            <a:r>
              <a:rPr lang="en-US" dirty="0" smtClean="0"/>
              <a:t> – regular movement to and from spatially disjoint ranges</a:t>
            </a:r>
          </a:p>
          <a:p>
            <a:pPr lvl="1"/>
            <a:r>
              <a:rPr lang="en-US" b="1" dirty="0" smtClean="0"/>
              <a:t>Nomadism</a:t>
            </a:r>
            <a:r>
              <a:rPr lang="en-US" dirty="0" smtClean="0"/>
              <a:t> – does not follow regular temporal and spatial patterns </a:t>
            </a:r>
            <a:endParaRPr lang="en-US" dirty="0"/>
          </a:p>
          <a:p>
            <a:r>
              <a:rPr lang="en-US" dirty="0" smtClean="0"/>
              <a:t>Need a way to evaluate and qualify dispersion patterns at the population level that does not rely on an assumption of one of these three types of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7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Validation</a:t>
            </a:r>
            <a:endParaRPr lang="en-US" dirty="0"/>
          </a:p>
        </p:txBody>
      </p:sp>
      <p:pic>
        <p:nvPicPr>
          <p:cNvPr id="4" name="Picture 3" descr="Repro_0_0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6" y="2842224"/>
            <a:ext cx="3657600" cy="3657600"/>
          </a:xfrm>
          <a:prstGeom prst="rect">
            <a:avLst/>
          </a:prstGeom>
        </p:spPr>
      </p:pic>
      <p:pic>
        <p:nvPicPr>
          <p:cNvPr id="5" name="Picture 4" descr="Repro_02_20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885" y="2842224"/>
            <a:ext cx="3657600" cy="36576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8475" y="1774742"/>
            <a:ext cx="7029404" cy="4834640"/>
          </a:xfrm>
        </p:spPr>
        <p:txBody>
          <a:bodyPr/>
          <a:lstStyle/>
          <a:p>
            <a:r>
              <a:rPr lang="en-US" dirty="0" smtClean="0"/>
              <a:t>Edge cases: if crossover </a:t>
            </a:r>
            <a:r>
              <a:rPr lang="en-US" dirty="0"/>
              <a:t>rate, mutation rate = 0, efficiency should be constant after a few </a:t>
            </a:r>
            <a:r>
              <a:rPr lang="en-US" dirty="0" smtClean="0"/>
              <a:t>generations (</a:t>
            </a:r>
            <a:r>
              <a:rPr lang="en-US" dirty="0" err="1" smtClean="0"/>
              <a:t>pred</a:t>
            </a:r>
            <a:r>
              <a:rPr lang="en-US" dirty="0" smtClean="0"/>
              <a:t> = 0.5, patch size =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12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Stage 1 Implementation</a:t>
            </a:r>
            <a:endParaRPr lang="en-US" dirty="0"/>
          </a:p>
        </p:txBody>
      </p:sp>
      <p:pic>
        <p:nvPicPr>
          <p:cNvPr id="4" name="Picture 3" descr="DemoGen1Fre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3" y="2216679"/>
            <a:ext cx="4343400" cy="4343400"/>
          </a:xfrm>
          <a:prstGeom prst="rect">
            <a:avLst/>
          </a:prstGeom>
        </p:spPr>
      </p:pic>
      <p:pic>
        <p:nvPicPr>
          <p:cNvPr id="5" name="Picture 4" descr="DemoGen1Sc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3" y="2346368"/>
            <a:ext cx="4343400" cy="4343400"/>
          </a:xfrm>
          <a:prstGeom prst="rect">
            <a:avLst/>
          </a:prstGeom>
        </p:spPr>
      </p:pic>
      <p:pic>
        <p:nvPicPr>
          <p:cNvPr id="6" name="Picture 5" descr="DemoGen1Tr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32" y="2346368"/>
            <a:ext cx="4343400" cy="4343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8475" y="1384713"/>
            <a:ext cx="7167516" cy="118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Agent with most resources in generation 1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pred</a:t>
            </a:r>
            <a:r>
              <a:rPr lang="en-US" dirty="0"/>
              <a:t> = 0.5, patch size = 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0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Stage 1 Implementation</a:t>
            </a:r>
            <a:endParaRPr lang="en-US" dirty="0"/>
          </a:p>
        </p:txBody>
      </p:sp>
      <p:pic>
        <p:nvPicPr>
          <p:cNvPr id="7" name="Picture 6" descr="DemoGen50Fre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" y="2474115"/>
            <a:ext cx="4343400" cy="4343400"/>
          </a:xfrm>
          <a:prstGeom prst="rect">
            <a:avLst/>
          </a:prstGeom>
        </p:spPr>
      </p:pic>
      <p:pic>
        <p:nvPicPr>
          <p:cNvPr id="8" name="Picture 7" descr="DemoGen50Sca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" y="2474115"/>
            <a:ext cx="4343400" cy="4343400"/>
          </a:xfrm>
          <a:prstGeom prst="rect">
            <a:avLst/>
          </a:prstGeom>
        </p:spPr>
      </p:pic>
      <p:pic>
        <p:nvPicPr>
          <p:cNvPr id="9" name="Picture 8" descr="DemoGen50Tr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22" y="2499482"/>
            <a:ext cx="4343400" cy="4343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8475" y="1384713"/>
            <a:ext cx="7167516" cy="118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Agent with most resources in generation 100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pred</a:t>
            </a:r>
            <a:r>
              <a:rPr lang="en-US" dirty="0"/>
              <a:t> = 0.5, patch size = 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8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Stage 1 Implementation</a:t>
            </a:r>
            <a:endParaRPr lang="en-US" dirty="0"/>
          </a:p>
        </p:txBody>
      </p:sp>
      <p:pic>
        <p:nvPicPr>
          <p:cNvPr id="6" name="Picture 5" descr="DemoGen1Tr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" y="2393656"/>
            <a:ext cx="4343400" cy="4343400"/>
          </a:xfrm>
          <a:prstGeom prst="rect">
            <a:avLst/>
          </a:prstGeom>
        </p:spPr>
      </p:pic>
      <p:pic>
        <p:nvPicPr>
          <p:cNvPr id="9" name="Picture 8" descr="DemoGen50Tr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313" y="2363418"/>
            <a:ext cx="4343400" cy="4343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8475" y="1384713"/>
            <a:ext cx="7167516" cy="118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Max resource (generation 1): 28</a:t>
            </a:r>
          </a:p>
          <a:p>
            <a:pPr marL="0" indent="0">
              <a:buNone/>
            </a:pPr>
            <a:r>
              <a:rPr lang="en-US" dirty="0" smtClean="0"/>
              <a:t>Max resource (generation 100): 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5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+ Memory Use – 100 gen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2151" y="1216653"/>
            <a:ext cx="10115479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	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</a:t>
            </a:r>
            <a:r>
              <a:rPr lang="en-US" sz="1200" b="1" dirty="0" err="1" smtClean="0">
                <a:latin typeface="Courier New"/>
                <a:cs typeface="Courier New"/>
              </a:rPr>
              <a:t>self.time</a:t>
            </a:r>
            <a:r>
              <a:rPr lang="en-US" sz="1200" b="1" dirty="0" smtClean="0">
                <a:latin typeface="Courier New"/>
                <a:cs typeface="Courier New"/>
              </a:rPr>
              <a:t>(s) self%   </a:t>
            </a:r>
            <a:r>
              <a:rPr lang="en-US" sz="1200" b="1" dirty="0" err="1">
                <a:latin typeface="Courier New"/>
                <a:cs typeface="Courier New"/>
              </a:rPr>
              <a:t>total.time</a:t>
            </a:r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 total% </a:t>
            </a:r>
            <a:r>
              <a:rPr lang="en-US" sz="1200" b="1" dirty="0" err="1" smtClean="0">
                <a:latin typeface="Courier New"/>
                <a:cs typeface="Courier New"/>
              </a:rPr>
              <a:t>mem.total</a:t>
            </a:r>
            <a:r>
              <a:rPr lang="en-US" sz="1200" b="1" dirty="0" smtClean="0">
                <a:latin typeface="Courier New"/>
                <a:cs typeface="Courier New"/>
              </a:rPr>
              <a:t>(Mb)</a:t>
            </a:r>
            <a:endParaRPr lang="en-US" sz="1200" b="1" dirty="0">
              <a:latin typeface="Courier New"/>
              <a:cs typeface="Courier New"/>
            </a:endParaRP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determineDirection</a:t>
            </a:r>
            <a:r>
              <a:rPr lang="en-US" sz="1200" dirty="0">
                <a:latin typeface="Courier New"/>
                <a:cs typeface="Courier New"/>
              </a:rPr>
              <a:t>"    531.16    32.97     859.34     53.35  229239.0</a:t>
            </a:r>
          </a:p>
          <a:p>
            <a:r>
              <a:rPr lang="en-US" sz="1200" dirty="0">
                <a:latin typeface="Courier New"/>
                <a:cs typeface="Courier New"/>
              </a:rPr>
              <a:t>"gen"                   298.62    18.54    1610.88    100.00  431330.0</a:t>
            </a:r>
          </a:p>
          <a:p>
            <a:r>
              <a:rPr lang="en-US" sz="1200" dirty="0">
                <a:latin typeface="Courier New"/>
                <a:cs typeface="Courier New"/>
              </a:rPr>
              <a:t>"@&lt;-"                   115.36     7.16     115.36      7.16   30779.1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seeMap</a:t>
            </a:r>
            <a:r>
              <a:rPr lang="en-US" sz="1200" dirty="0">
                <a:latin typeface="Courier New"/>
                <a:cs typeface="Courier New"/>
              </a:rPr>
              <a:t>"                 89.04     5.53     103.92      6.45   28327.3</a:t>
            </a:r>
          </a:p>
          <a:p>
            <a:r>
              <a:rPr lang="en-US" sz="1200" dirty="0">
                <a:latin typeface="Courier New"/>
                <a:cs typeface="Courier New"/>
              </a:rPr>
              <a:t>"match"                  85.80     5.33      90.50      5.62   24135.2</a:t>
            </a:r>
          </a:p>
          <a:p>
            <a:r>
              <a:rPr lang="en-US" sz="1200" dirty="0">
                <a:latin typeface="Courier New"/>
                <a:cs typeface="Courier New"/>
              </a:rPr>
              <a:t>"el"                     76.84     4.77      76.84      4.77   20226.1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checkAtAssignment</a:t>
            </a:r>
            <a:r>
              <a:rPr lang="en-US" sz="1200" dirty="0">
                <a:latin typeface="Courier New"/>
                <a:cs typeface="Courier New"/>
              </a:rPr>
              <a:t>"      68.24     4.24     466.34     28.95  123165.7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elNamed</a:t>
            </a:r>
            <a:r>
              <a:rPr lang="en-US" sz="1200" dirty="0">
                <a:latin typeface="Courier New"/>
                <a:cs typeface="Courier New"/>
              </a:rPr>
              <a:t>"                51.88     3.22     225.20     13.98   59654.8</a:t>
            </a:r>
          </a:p>
          <a:p>
            <a:r>
              <a:rPr lang="en-US" sz="1200" dirty="0">
                <a:latin typeface="Courier New"/>
                <a:cs typeface="Courier New"/>
              </a:rPr>
              <a:t>".</a:t>
            </a:r>
            <a:r>
              <a:rPr lang="en-US" sz="1200" dirty="0" err="1">
                <a:latin typeface="Courier New"/>
                <a:cs typeface="Courier New"/>
              </a:rPr>
              <a:t>getClassFromCache</a:t>
            </a:r>
            <a:r>
              <a:rPr lang="en-US" sz="1200" dirty="0">
                <a:latin typeface="Courier New"/>
                <a:cs typeface="Courier New"/>
              </a:rPr>
              <a:t>"     49.40     3.07      85.04      5.28   22152.6</a:t>
            </a:r>
          </a:p>
          <a:p>
            <a:r>
              <a:rPr lang="en-US" sz="1200" dirty="0">
                <a:latin typeface="Courier New"/>
                <a:cs typeface="Courier New"/>
              </a:rPr>
              <a:t>".Call"                  47.96     2.98      47.96      2.98   12471.3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getClass</a:t>
            </a:r>
            <a:r>
              <a:rPr lang="en-US" sz="1200" dirty="0">
                <a:latin typeface="Courier New"/>
                <a:cs typeface="Courier New"/>
              </a:rPr>
              <a:t>"               35.52     2.21     120.46      7.48   31451.1</a:t>
            </a:r>
          </a:p>
          <a:p>
            <a:r>
              <a:rPr lang="en-US" sz="1200" dirty="0">
                <a:latin typeface="Courier New"/>
                <a:cs typeface="Courier New"/>
              </a:rPr>
              <a:t>".</a:t>
            </a:r>
            <a:r>
              <a:rPr lang="en-US" sz="1200" dirty="0" err="1">
                <a:latin typeface="Courier New"/>
                <a:cs typeface="Courier New"/>
              </a:rPr>
              <a:t>identC</a:t>
            </a:r>
            <a:r>
              <a:rPr lang="en-US" sz="1200" dirty="0">
                <a:latin typeface="Courier New"/>
                <a:cs typeface="Courier New"/>
              </a:rPr>
              <a:t>"                33.74     2.09      51.90      3.22   13863.8</a:t>
            </a:r>
          </a:p>
          <a:p>
            <a:r>
              <a:rPr lang="en-US" sz="1200" dirty="0">
                <a:latin typeface="Courier New"/>
                <a:cs typeface="Courier New"/>
              </a:rPr>
              <a:t>"+"                      23.06     1.43      23.06      1.43    5988.5</a:t>
            </a:r>
          </a:p>
          <a:p>
            <a:r>
              <a:rPr lang="en-US" sz="1200" dirty="0">
                <a:latin typeface="Courier New"/>
                <a:cs typeface="Courier New"/>
              </a:rPr>
              <a:t>"*"                      10.90     0.68      10.90      0.68    3133.6</a:t>
            </a:r>
          </a:p>
          <a:p>
            <a:r>
              <a:rPr lang="en-US" sz="1200" dirty="0">
                <a:latin typeface="Courier New"/>
                <a:cs typeface="Courier New"/>
              </a:rPr>
              <a:t>"-"                      10.18     0.63      10.18      0.63    2555.4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sample.int</a:t>
            </a:r>
            <a:r>
              <a:rPr lang="en-US" sz="1200" dirty="0">
                <a:latin typeface="Courier New"/>
                <a:cs typeface="Courier New"/>
              </a:rPr>
              <a:t>"              8.20     0.51       8.30      0.52    2346.2</a:t>
            </a:r>
          </a:p>
          <a:p>
            <a:r>
              <a:rPr lang="en-US" sz="1200" dirty="0">
                <a:latin typeface="Courier New"/>
                <a:cs typeface="Courier New"/>
              </a:rPr>
              <a:t>"c"                       8.06     0.50       8.06      0.50    2191.3</a:t>
            </a:r>
          </a:p>
          <a:p>
            <a:r>
              <a:rPr lang="en-US" sz="1200" dirty="0">
                <a:latin typeface="Courier New"/>
                <a:cs typeface="Courier New"/>
              </a:rPr>
              <a:t>"/"                       7.02     0.44       7.02      0.44    2149.9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is.na</a:t>
            </a:r>
            <a:r>
              <a:rPr lang="en-US" sz="1200" dirty="0">
                <a:latin typeface="Courier New"/>
                <a:cs typeface="Courier New"/>
              </a:rPr>
              <a:t>"                   6.24     0.39       6.24      0.39    1572.8</a:t>
            </a:r>
          </a:p>
          <a:p>
            <a:r>
              <a:rPr lang="en-US" sz="1200" dirty="0">
                <a:latin typeface="Courier New"/>
                <a:cs typeface="Courier New"/>
              </a:rPr>
              <a:t>"sum"                     6.00     0.37       6.00      0.37    1732.5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is.list</a:t>
            </a:r>
            <a:r>
              <a:rPr lang="en-US" sz="1200" dirty="0">
                <a:latin typeface="Courier New"/>
                <a:cs typeface="Courier New"/>
              </a:rPr>
              <a:t>"                 5.86     0.36       5.86      0.36    1530.3</a:t>
            </a:r>
          </a:p>
          <a:p>
            <a:r>
              <a:rPr lang="en-US" sz="1200" dirty="0">
                <a:latin typeface="Courier New"/>
                <a:cs typeface="Courier New"/>
              </a:rPr>
              <a:t>"which"                   5.60     0.35       6.54      0.41    1621.1</a:t>
            </a:r>
          </a:p>
          <a:p>
            <a:r>
              <a:rPr lang="en-US" sz="1200" dirty="0">
                <a:latin typeface="Courier New"/>
                <a:cs typeface="Courier New"/>
              </a:rPr>
              <a:t>"=="                      5.14     0.32       5.14      0.32    1310.2</a:t>
            </a:r>
          </a:p>
          <a:p>
            <a:r>
              <a:rPr lang="en-US" sz="1200" dirty="0">
                <a:latin typeface="Courier New"/>
                <a:cs typeface="Courier New"/>
              </a:rPr>
              <a:t>"names"                   4.70     0.29       4.70      0.29    1281.5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exp</a:t>
            </a:r>
            <a:r>
              <a:rPr lang="en-US" sz="1200" dirty="0">
                <a:latin typeface="Courier New"/>
                <a:cs typeface="Courier New"/>
              </a:rPr>
              <a:t>"                     4.28     0.27       4.28      0.27     905.8</a:t>
            </a:r>
          </a:p>
          <a:p>
            <a:r>
              <a:rPr lang="en-US" sz="1200" dirty="0">
                <a:latin typeface="Courier New"/>
                <a:cs typeface="Courier New"/>
              </a:rPr>
              <a:t>"sample"                  4.00     0.25      15.44      0.96    4335.7</a:t>
            </a:r>
          </a:p>
          <a:p>
            <a:r>
              <a:rPr lang="en-US" sz="1200" dirty="0">
                <a:latin typeface="Courier New"/>
                <a:cs typeface="Courier New"/>
              </a:rPr>
              <a:t>"!="                      3.48     0.22       3.48      0.22    1064.0</a:t>
            </a:r>
          </a:p>
          <a:p>
            <a:r>
              <a:rPr lang="en-US" sz="1200" dirty="0">
                <a:latin typeface="Courier New"/>
                <a:cs typeface="Courier New"/>
              </a:rPr>
              <a:t>"numeric"                 2.96     0.18       2.96      0.18     922.7</a:t>
            </a:r>
          </a:p>
          <a:p>
            <a:r>
              <a:rPr lang="en-US" sz="1200" dirty="0">
                <a:latin typeface="Courier New"/>
                <a:cs typeface="Courier New"/>
              </a:rPr>
              <a:t>":"                       2.82     0.18       2.82      0.18     </a:t>
            </a:r>
            <a:r>
              <a:rPr lang="en-US" sz="1200" dirty="0" smtClean="0">
                <a:latin typeface="Courier New"/>
                <a:cs typeface="Courier New"/>
              </a:rPr>
              <a:t>580.8</a:t>
            </a:r>
            <a:endParaRPr lang="en-US" sz="12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43790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+ Memory Use – 100 gen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2151" y="1216653"/>
            <a:ext cx="101154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	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  </a:t>
            </a:r>
            <a:r>
              <a:rPr lang="en-US" sz="1200" b="1" dirty="0" err="1" smtClean="0">
                <a:latin typeface="Courier New"/>
                <a:cs typeface="Courier New"/>
              </a:rPr>
              <a:t>self.time</a:t>
            </a:r>
            <a:r>
              <a:rPr lang="en-US" sz="1200" b="1" dirty="0" smtClean="0">
                <a:latin typeface="Courier New"/>
                <a:cs typeface="Courier New"/>
              </a:rPr>
              <a:t>(s) self%   </a:t>
            </a:r>
            <a:r>
              <a:rPr lang="en-US" sz="1200" b="1" dirty="0" err="1">
                <a:latin typeface="Courier New"/>
                <a:cs typeface="Courier New"/>
              </a:rPr>
              <a:t>total.time</a:t>
            </a:r>
            <a:r>
              <a:rPr lang="en-US" sz="1200" b="1" dirty="0">
                <a:latin typeface="Courier New"/>
                <a:cs typeface="Courier New"/>
              </a:rPr>
              <a:t> </a:t>
            </a:r>
            <a:r>
              <a:rPr lang="en-US" sz="1200" b="1" dirty="0" smtClean="0">
                <a:latin typeface="Courier New"/>
                <a:cs typeface="Courier New"/>
              </a:rPr>
              <a:t> total% </a:t>
            </a:r>
            <a:r>
              <a:rPr lang="en-US" sz="1200" b="1" dirty="0" err="1" smtClean="0">
                <a:latin typeface="Courier New"/>
                <a:cs typeface="Courier New"/>
              </a:rPr>
              <a:t>mem.total</a:t>
            </a:r>
            <a:r>
              <a:rPr lang="en-US" sz="1200" b="1" dirty="0" smtClean="0">
                <a:latin typeface="Courier New"/>
                <a:cs typeface="Courier New"/>
              </a:rPr>
              <a:t>(Mb)</a:t>
            </a:r>
            <a:endParaRPr lang="en-US" sz="1200" b="1" dirty="0">
              <a:latin typeface="Courier New"/>
              <a:cs typeface="Courier New"/>
            </a:endParaRPr>
          </a:p>
          <a:p>
            <a:r>
              <a:rPr lang="en-US" sz="1200" dirty="0" smtClean="0">
                <a:latin typeface="Courier New"/>
                <a:cs typeface="Courier New"/>
              </a:rPr>
              <a:t>"</a:t>
            </a:r>
            <a:r>
              <a:rPr lang="en-US" sz="1200" dirty="0">
                <a:latin typeface="Courier New"/>
                <a:cs typeface="Courier New"/>
              </a:rPr>
              <a:t>&gt;"                       2.40     0.15       2.40      0.15     666.9</a:t>
            </a:r>
          </a:p>
          <a:p>
            <a:r>
              <a:rPr lang="en-US" sz="1200" dirty="0">
                <a:latin typeface="Courier New"/>
                <a:cs typeface="Courier New"/>
              </a:rPr>
              <a:t>"min"                     1.52     0.09       1.52      0.09     354.6</a:t>
            </a:r>
          </a:p>
          <a:p>
            <a:r>
              <a:rPr lang="en-US" sz="1200" dirty="0">
                <a:latin typeface="Courier New"/>
                <a:cs typeface="Courier New"/>
              </a:rPr>
              <a:t>"&lt;"                       1.46     0.09       1.46      0.09     409.2</a:t>
            </a:r>
          </a:p>
          <a:p>
            <a:r>
              <a:rPr lang="en-US" sz="1200" dirty="0">
                <a:latin typeface="Courier New"/>
                <a:cs typeface="Courier New"/>
              </a:rPr>
              <a:t>"("                       1.36     0.08       1.36      0.08     380.2</a:t>
            </a:r>
          </a:p>
          <a:p>
            <a:r>
              <a:rPr lang="en-US" sz="1200" dirty="0">
                <a:latin typeface="Courier New"/>
                <a:cs typeface="Courier New"/>
              </a:rPr>
              <a:t>"matrix"                  0.86     0.05       0.86      0.05     172.2</a:t>
            </a:r>
          </a:p>
          <a:p>
            <a:r>
              <a:rPr lang="en-US" sz="1200" dirty="0">
                <a:latin typeface="Courier New"/>
                <a:cs typeface="Courier New"/>
              </a:rPr>
              <a:t>"length"                  0.28     0.02       0.28      0.02     130.3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standardGeneric</a:t>
            </a:r>
            <a:r>
              <a:rPr lang="en-US" sz="1200" dirty="0">
                <a:latin typeface="Courier New"/>
                <a:cs typeface="Courier New"/>
              </a:rPr>
              <a:t>"         0.28     0.02       0.28      0.02      99.8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vectorToMap</a:t>
            </a:r>
            <a:r>
              <a:rPr lang="en-US" sz="1200" dirty="0">
                <a:latin typeface="Courier New"/>
                <a:cs typeface="Courier New"/>
              </a:rPr>
              <a:t>"             0.24     0.01       1.14      0.07     205.6</a:t>
            </a:r>
          </a:p>
          <a:p>
            <a:r>
              <a:rPr lang="en-US" sz="1200" dirty="0">
                <a:latin typeface="Courier New"/>
                <a:cs typeface="Courier New"/>
              </a:rPr>
              <a:t>".External"               0.18     0.01       0.18      0.01      41.0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possibleExtends</a:t>
            </a:r>
            <a:r>
              <a:rPr lang="en-US" sz="1200" dirty="0">
                <a:latin typeface="Courier New"/>
                <a:cs typeface="Courier New"/>
              </a:rPr>
              <a:t>"         0.16     0.01       0.62      0.04     102.3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getClassDef</a:t>
            </a:r>
            <a:r>
              <a:rPr lang="en-US" sz="1200" dirty="0">
                <a:latin typeface="Courier New"/>
                <a:cs typeface="Courier New"/>
              </a:rPr>
              <a:t>"             0.04     0.00       0.14      0.01      22.8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initFirstAgents</a:t>
            </a:r>
            <a:r>
              <a:rPr lang="en-US" sz="1200" dirty="0">
                <a:latin typeface="Courier New"/>
                <a:cs typeface="Courier New"/>
              </a:rPr>
              <a:t>"         0.02     0.00       0.08      0.00       8.8</a:t>
            </a:r>
          </a:p>
          <a:p>
            <a:r>
              <a:rPr lang="en-US" sz="1200" dirty="0">
                <a:latin typeface="Courier New"/>
                <a:cs typeface="Courier New"/>
              </a:rPr>
              <a:t>"</a:t>
            </a:r>
            <a:r>
              <a:rPr lang="en-US" sz="1200" dirty="0" err="1">
                <a:latin typeface="Courier New"/>
                <a:cs typeface="Courier New"/>
              </a:rPr>
              <a:t>as.list</a:t>
            </a:r>
            <a:r>
              <a:rPr lang="en-US" sz="1200" dirty="0">
                <a:latin typeface="Courier New"/>
                <a:cs typeface="Courier New"/>
              </a:rPr>
              <a:t>"                 0.02     0.00       0.02      0.00       0.0</a:t>
            </a:r>
          </a:p>
        </p:txBody>
      </p:sp>
    </p:spTree>
    <p:extLst>
      <p:ext uri="{BB962C8B-B14F-4D97-AF65-F5344CB8AC3E}">
        <p14:creationId xmlns:p14="http://schemas.microsoft.com/office/powerpoint/2010/main" val="2240163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Percentages </a:t>
            </a:r>
            <a:r>
              <a:rPr lang="en-US" smtClean="0"/>
              <a:t>per function</a:t>
            </a:r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246917"/>
              </p:ext>
            </p:extLst>
          </p:nvPr>
        </p:nvGraphicFramePr>
        <p:xfrm>
          <a:off x="302406" y="1593850"/>
          <a:ext cx="7114394" cy="501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1299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Schedule/Milestones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October</a:t>
            </a:r>
            <a:r>
              <a:rPr lang="en-US" dirty="0"/>
              <a:t> </a:t>
            </a:r>
            <a:r>
              <a:rPr lang="en-US" dirty="0" smtClean="0"/>
              <a:t>– Set up data structures for agents, code to initialize landscape and agents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November</a:t>
            </a:r>
            <a:r>
              <a:rPr lang="en-US" dirty="0"/>
              <a:t> </a:t>
            </a:r>
            <a:r>
              <a:rPr lang="en-US" dirty="0" smtClean="0"/>
              <a:t>– Implement and validate </a:t>
            </a:r>
            <a:r>
              <a:rPr lang="en-US" dirty="0"/>
              <a:t>genetic algorithm +  neural </a:t>
            </a:r>
            <a:r>
              <a:rPr lang="en-US" dirty="0" smtClean="0"/>
              <a:t>networks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December  </a:t>
            </a:r>
            <a:r>
              <a:rPr lang="en-US" dirty="0"/>
              <a:t>- Implement stage 1 (evolving agents) </a:t>
            </a:r>
            <a:r>
              <a:rPr lang="en-US" dirty="0" smtClean="0"/>
              <a:t>create mid year report and presentation </a:t>
            </a:r>
          </a:p>
          <a:p>
            <a:r>
              <a:rPr lang="en-US" dirty="0" smtClean="0"/>
              <a:t>Late </a:t>
            </a:r>
            <a:r>
              <a:rPr lang="en-US" dirty="0"/>
              <a:t>January - I</a:t>
            </a:r>
            <a:r>
              <a:rPr lang="en-US" dirty="0" smtClean="0"/>
              <a:t>mplement </a:t>
            </a:r>
            <a:r>
              <a:rPr lang="en-US" dirty="0"/>
              <a:t>stage 2 (herd of agents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Feb – </a:t>
            </a:r>
            <a:r>
              <a:rPr lang="en-US" dirty="0"/>
              <a:t>Implement </a:t>
            </a:r>
            <a:r>
              <a:rPr lang="en-US" dirty="0" smtClean="0"/>
              <a:t>RMI, PDI, and MCI</a:t>
            </a:r>
          </a:p>
          <a:p>
            <a:r>
              <a:rPr lang="en-US" dirty="0" smtClean="0"/>
              <a:t>March - Validate overall agent model and spatial metrics</a:t>
            </a:r>
          </a:p>
          <a:p>
            <a:r>
              <a:rPr lang="en-US" dirty="0" smtClean="0"/>
              <a:t>April – Test spatial metrics with gazelle data + simulation data</a:t>
            </a:r>
          </a:p>
          <a:p>
            <a:r>
              <a:rPr lang="en-US" dirty="0" smtClean="0"/>
              <a:t>May – Create final report + presentation, documentation + examples for spatial metrics code</a:t>
            </a:r>
          </a:p>
          <a:p>
            <a:r>
              <a:rPr lang="en-US" dirty="0" smtClean="0"/>
              <a:t>Time permitting: parallel versions of spatial metrics(if necessary with large data sets), parallel version of agent based model (stage 1), visualization of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8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Calabrese, Justin, Chris H. Fleming, Bill F. Fagan, Marin </a:t>
            </a:r>
            <a:r>
              <a:rPr lang="en-US" sz="1400" dirty="0" err="1"/>
              <a:t>Rimmler</a:t>
            </a:r>
            <a:r>
              <a:rPr lang="en-US" sz="1400" dirty="0"/>
              <a:t>, Petra </a:t>
            </a:r>
            <a:r>
              <a:rPr lang="en-US" sz="1400" dirty="0" err="1"/>
              <a:t>Kaczensky</a:t>
            </a:r>
            <a:r>
              <a:rPr lang="en-US" sz="1400" dirty="0"/>
              <a:t>, Peter </a:t>
            </a:r>
            <a:r>
              <a:rPr lang="en-US" sz="1400" dirty="0" err="1"/>
              <a:t>Leimgruber</a:t>
            </a:r>
            <a:r>
              <a:rPr lang="en-US" sz="1400" dirty="0"/>
              <a:t>, and Thomas Mueller. From the fish tank to the Gobi desert: A general, scalable approach to quantifying animal movement coordination. (Unpublished, 2013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 smtClean="0"/>
              <a:t>Kirkpatrick</a:t>
            </a:r>
            <a:r>
              <a:rPr lang="en-US" sz="1400" dirty="0"/>
              <a:t>, David </a:t>
            </a:r>
            <a:r>
              <a:rPr lang="en-US" sz="1400" dirty="0" smtClean="0"/>
              <a:t>G., </a:t>
            </a:r>
            <a:r>
              <a:rPr lang="en-US" sz="1400" dirty="0"/>
              <a:t>and </a:t>
            </a:r>
            <a:r>
              <a:rPr lang="en-US" sz="1400" dirty="0" err="1"/>
              <a:t>Raimund</a:t>
            </a:r>
            <a:r>
              <a:rPr lang="en-US" sz="1400" dirty="0"/>
              <a:t> Seidel. "The ultimate planar convex hull algorithm?." </a:t>
            </a:r>
            <a:r>
              <a:rPr lang="en-US" sz="1400" i="1" dirty="0"/>
              <a:t>SIAM journal on computing</a:t>
            </a:r>
            <a:r>
              <a:rPr lang="en-US" sz="1400" dirty="0"/>
              <a:t> 15.1 (1986): 287-299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Lotwick</a:t>
            </a:r>
            <a:r>
              <a:rPr lang="en-US" sz="1400" dirty="0"/>
              <a:t>, H. W., and B. W. Silverman. "Methods for </a:t>
            </a:r>
            <a:r>
              <a:rPr lang="en-US" sz="1400" dirty="0" err="1"/>
              <a:t>analysing</a:t>
            </a:r>
            <a:r>
              <a:rPr lang="en-US" sz="1400" dirty="0"/>
              <a:t> spatial processes of several types of points." </a:t>
            </a:r>
            <a:r>
              <a:rPr lang="en-US" sz="1400" i="1" dirty="0"/>
              <a:t>Journal of the Royal Statistical Society. Series B (Methodological)</a:t>
            </a:r>
            <a:r>
              <a:rPr lang="en-US" sz="1400" dirty="0"/>
              <a:t> (1982): 406-413.</a:t>
            </a:r>
          </a:p>
          <a:p>
            <a:pPr marL="0" indent="0">
              <a:buNone/>
            </a:pPr>
            <a:r>
              <a:rPr lang="en-US" sz="1400" dirty="0"/>
              <a:t>Mueller, Thomas, William F. Fagan, and Volker Grimm. "Integrating individual search and navigation behaviors in mechanistic movement </a:t>
            </a:r>
            <a:r>
              <a:rPr lang="en-US" sz="1400" dirty="0" err="1"/>
              <a:t>models."</a:t>
            </a:r>
            <a:r>
              <a:rPr lang="en-US" sz="1400" i="1" dirty="0" err="1"/>
              <a:t>Theoretical</a:t>
            </a:r>
            <a:r>
              <a:rPr lang="en-US" sz="1400" i="1" dirty="0"/>
              <a:t> Ecology</a:t>
            </a:r>
            <a:r>
              <a:rPr lang="en-US" sz="1400" dirty="0"/>
              <a:t> 4.3 (2011): 341-355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Mueller</a:t>
            </a:r>
            <a:r>
              <a:rPr lang="en-US" sz="1400" dirty="0"/>
              <a:t>, Thomas, and William F. Fagan. "Search and navigation in dynamic environments–from individual behaviors to population distributions." </a:t>
            </a:r>
            <a:r>
              <a:rPr lang="en-US" sz="1400" i="1" dirty="0"/>
              <a:t>Oikos</a:t>
            </a:r>
            <a:r>
              <a:rPr lang="en-US" sz="1400" dirty="0"/>
              <a:t>117.5 (2008): 654-664.</a:t>
            </a:r>
          </a:p>
          <a:p>
            <a:pPr marL="0" indent="0">
              <a:buNone/>
            </a:pPr>
            <a:r>
              <a:rPr lang="en-US" sz="1400" dirty="0"/>
              <a:t>Mueller, Thomas, et al. "How landscape dynamics link individual‐to population‐level movement patterns: a multispecies comparison of ungulate relocation data." Global Ecology and Biogeography 20.5 (2011): 683-694.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– ‘Evolve’ an Agent Based Model with ANN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74128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Fix landscape variability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46396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Evolve agents for landscape (stage 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31362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Create herd from best agent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(stage 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8474" y="4148667"/>
            <a:ext cx="4251325" cy="2235200"/>
          </a:xfrm>
          <a:prstGeom prst="roundRect">
            <a:avLst/>
          </a:prstGeom>
          <a:solidFill>
            <a:srgbClr val="FFA46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Determine spatial statistics </a:t>
            </a: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Realized Movement Index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Population Dispersion Index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Movement Correlation Index</a:t>
            </a:r>
          </a:p>
        </p:txBody>
      </p:sp>
      <p:cxnSp>
        <p:nvCxnSpPr>
          <p:cNvPr id="18" name="Straight Arrow Connector 17"/>
          <p:cNvCxnSpPr>
            <a:stCxn id="5" idx="3"/>
            <a:endCxn id="10" idx="1"/>
          </p:cNvCxnSpPr>
          <p:nvPr/>
        </p:nvCxnSpPr>
        <p:spPr>
          <a:xfrm>
            <a:off x="2184397" y="3014134"/>
            <a:ext cx="76199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4656665" y="3014134"/>
            <a:ext cx="774697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1" idx="2"/>
            <a:endCxn id="13" idx="3"/>
          </p:cNvCxnSpPr>
          <p:nvPr/>
        </p:nvCxnSpPr>
        <p:spPr>
          <a:xfrm rot="5400000">
            <a:off x="4722282" y="3702051"/>
            <a:ext cx="1591733" cy="1536698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749799" y="5816600"/>
            <a:ext cx="2540001" cy="0"/>
          </a:xfrm>
          <a:prstGeom prst="straightConnector1">
            <a:avLst/>
          </a:prstGeom>
          <a:ln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37204" y="5486400"/>
            <a:ext cx="246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Gazelle Relocation Data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1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/>
          <p:cNvGrpSpPr/>
          <p:nvPr/>
        </p:nvGrpSpPr>
        <p:grpSpPr>
          <a:xfrm>
            <a:off x="2045794" y="4405198"/>
            <a:ext cx="635012" cy="630694"/>
            <a:chOff x="2819406" y="5014105"/>
            <a:chExt cx="635012" cy="630694"/>
          </a:xfrm>
        </p:grpSpPr>
        <p:sp>
          <p:nvSpPr>
            <p:cNvPr id="203" name="Rectangle 202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</a:t>
            </a:r>
            <a:endParaRPr lang="en-US" dirty="0"/>
          </a:p>
        </p:txBody>
      </p:sp>
      <p:grpSp>
        <p:nvGrpSpPr>
          <p:cNvPr id="456" name="Group 455"/>
          <p:cNvGrpSpPr/>
          <p:nvPr/>
        </p:nvGrpSpPr>
        <p:grpSpPr>
          <a:xfrm>
            <a:off x="2989834" y="5038010"/>
            <a:ext cx="635012" cy="630694"/>
            <a:chOff x="2819406" y="5014105"/>
            <a:chExt cx="635012" cy="630694"/>
          </a:xfrm>
        </p:grpSpPr>
        <p:sp>
          <p:nvSpPr>
            <p:cNvPr id="452" name="Rectangle 451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4281014" y="4421969"/>
            <a:ext cx="635012" cy="630694"/>
            <a:chOff x="2819406" y="5014105"/>
            <a:chExt cx="635012" cy="630694"/>
          </a:xfrm>
        </p:grpSpPr>
        <p:sp>
          <p:nvSpPr>
            <p:cNvPr id="458" name="Rectangle 457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Group 461"/>
          <p:cNvGrpSpPr/>
          <p:nvPr/>
        </p:nvGrpSpPr>
        <p:grpSpPr>
          <a:xfrm>
            <a:off x="2367523" y="3180917"/>
            <a:ext cx="635012" cy="630694"/>
            <a:chOff x="2819406" y="5014105"/>
            <a:chExt cx="635012" cy="630694"/>
          </a:xfrm>
        </p:grpSpPr>
        <p:sp>
          <p:nvSpPr>
            <p:cNvPr id="463" name="Rectangle 462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Group 466"/>
          <p:cNvGrpSpPr/>
          <p:nvPr/>
        </p:nvGrpSpPr>
        <p:grpSpPr>
          <a:xfrm>
            <a:off x="4268304" y="2555766"/>
            <a:ext cx="635012" cy="630694"/>
            <a:chOff x="2819406" y="5014105"/>
            <a:chExt cx="635012" cy="630694"/>
          </a:xfrm>
        </p:grpSpPr>
        <p:sp>
          <p:nvSpPr>
            <p:cNvPr id="468" name="Rectangle 467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Group 471"/>
          <p:cNvGrpSpPr/>
          <p:nvPr/>
        </p:nvGrpSpPr>
        <p:grpSpPr>
          <a:xfrm>
            <a:off x="2994076" y="1947029"/>
            <a:ext cx="635012" cy="630694"/>
            <a:chOff x="2819406" y="5014105"/>
            <a:chExt cx="635012" cy="630694"/>
          </a:xfrm>
        </p:grpSpPr>
        <p:sp>
          <p:nvSpPr>
            <p:cNvPr id="473" name="Rectangle 472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7" name="TextBox 476"/>
          <p:cNvSpPr txBox="1"/>
          <p:nvPr/>
        </p:nvSpPr>
        <p:spPr>
          <a:xfrm>
            <a:off x="2367526" y="4059530"/>
            <a:ext cx="30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0" name="TextBox 479"/>
          <p:cNvSpPr txBox="1"/>
          <p:nvPr/>
        </p:nvSpPr>
        <p:spPr>
          <a:xfrm>
            <a:off x="4374147" y="1241955"/>
            <a:ext cx="237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resource patches </a:t>
            </a:r>
            <a:endParaRPr lang="en-US" dirty="0"/>
          </a:p>
        </p:txBody>
      </p:sp>
      <p:sp>
        <p:nvSpPr>
          <p:cNvPr id="481" name="TextBox 480"/>
          <p:cNvSpPr txBox="1"/>
          <p:nvPr/>
        </p:nvSpPr>
        <p:spPr>
          <a:xfrm>
            <a:off x="1634105" y="6020726"/>
            <a:ext cx="85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agent</a:t>
            </a:r>
            <a:endParaRPr lang="en-US" dirty="0"/>
          </a:p>
        </p:txBody>
      </p:sp>
      <p:grpSp>
        <p:nvGrpSpPr>
          <p:cNvPr id="191" name="Group 190"/>
          <p:cNvGrpSpPr/>
          <p:nvPr/>
        </p:nvGrpSpPr>
        <p:grpSpPr>
          <a:xfrm>
            <a:off x="4924463" y="3182648"/>
            <a:ext cx="635012" cy="630694"/>
            <a:chOff x="2819406" y="5014105"/>
            <a:chExt cx="635012" cy="630694"/>
          </a:xfrm>
        </p:grpSpPr>
        <p:sp>
          <p:nvSpPr>
            <p:cNvPr id="192" name="Rectangle 191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3641770" y="1925072"/>
            <a:ext cx="635012" cy="630694"/>
            <a:chOff x="2819406" y="5014105"/>
            <a:chExt cx="635012" cy="630694"/>
          </a:xfrm>
        </p:grpSpPr>
        <p:sp>
          <p:nvSpPr>
            <p:cNvPr id="197" name="Rectangle 196"/>
            <p:cNvSpPr/>
            <p:nvPr/>
          </p:nvSpPr>
          <p:spPr>
            <a:xfrm>
              <a:off x="2819406" y="501410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3128447" y="501583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2819409" y="531890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3128450" y="532063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2037332" y="1938238"/>
            <a:ext cx="3835410" cy="3721109"/>
            <a:chOff x="901701" y="1601066"/>
            <a:chExt cx="3835410" cy="3721109"/>
          </a:xfrm>
        </p:grpSpPr>
        <p:grpSp>
          <p:nvGrpSpPr>
            <p:cNvPr id="148" name="Group 147"/>
            <p:cNvGrpSpPr/>
            <p:nvPr/>
          </p:nvGrpSpPr>
          <p:grpSpPr>
            <a:xfrm>
              <a:off x="901701" y="1601066"/>
              <a:ext cx="313267" cy="3721109"/>
              <a:chOff x="901701" y="1600200"/>
              <a:chExt cx="313267" cy="372110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227669" y="1601066"/>
              <a:ext cx="313267" cy="3721109"/>
              <a:chOff x="901701" y="1600200"/>
              <a:chExt cx="313267" cy="3721109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/>
            <p:cNvGrpSpPr/>
            <p:nvPr/>
          </p:nvGrpSpPr>
          <p:grpSpPr>
            <a:xfrm>
              <a:off x="1540936" y="1601066"/>
              <a:ext cx="313267" cy="3721109"/>
              <a:chOff x="901701" y="1600200"/>
              <a:chExt cx="313267" cy="3721109"/>
            </a:xfrm>
          </p:grpSpPr>
          <p:sp>
            <p:nvSpPr>
              <p:cNvPr id="269" name="Rectangle 268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1866904" y="1601066"/>
              <a:ext cx="313267" cy="3721109"/>
              <a:chOff x="901701" y="1600200"/>
              <a:chExt cx="313267" cy="3721109"/>
            </a:xfrm>
          </p:grpSpPr>
          <p:sp>
            <p:nvSpPr>
              <p:cNvPr id="257" name="Rectangle 256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1" name="Group 310"/>
            <p:cNvGrpSpPr/>
            <p:nvPr/>
          </p:nvGrpSpPr>
          <p:grpSpPr>
            <a:xfrm>
              <a:off x="2180171" y="1601066"/>
              <a:ext cx="313267" cy="3721109"/>
              <a:chOff x="901701" y="1600200"/>
              <a:chExt cx="313267" cy="3721109"/>
            </a:xfrm>
          </p:grpSpPr>
          <p:sp>
            <p:nvSpPr>
              <p:cNvPr id="325" name="Rectangle 324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2506139" y="1601066"/>
              <a:ext cx="313267" cy="3721109"/>
              <a:chOff x="901701" y="1600200"/>
              <a:chExt cx="313267" cy="3721109"/>
            </a:xfrm>
          </p:grpSpPr>
          <p:sp>
            <p:nvSpPr>
              <p:cNvPr id="313" name="Rectangle 312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2819406" y="1601066"/>
              <a:ext cx="313267" cy="3721109"/>
              <a:chOff x="901701" y="1600200"/>
              <a:chExt cx="313267" cy="3721109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3145374" y="1601066"/>
              <a:ext cx="313267" cy="3721109"/>
              <a:chOff x="901701" y="1600200"/>
              <a:chExt cx="313267" cy="3721109"/>
            </a:xfrm>
          </p:grpSpPr>
          <p:sp>
            <p:nvSpPr>
              <p:cNvPr id="287" name="Rectangle 286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3" name="Group 422"/>
            <p:cNvGrpSpPr/>
            <p:nvPr/>
          </p:nvGrpSpPr>
          <p:grpSpPr>
            <a:xfrm>
              <a:off x="3458641" y="1601066"/>
              <a:ext cx="313267" cy="3721109"/>
              <a:chOff x="901701" y="1600200"/>
              <a:chExt cx="313267" cy="3721109"/>
            </a:xfrm>
          </p:grpSpPr>
          <p:sp>
            <p:nvSpPr>
              <p:cNvPr id="437" name="Rectangle 436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>
              <a:off x="3784609" y="1601066"/>
              <a:ext cx="313267" cy="3721109"/>
              <a:chOff x="901701" y="1600200"/>
              <a:chExt cx="313267" cy="3721109"/>
            </a:xfrm>
          </p:grpSpPr>
          <p:sp>
            <p:nvSpPr>
              <p:cNvPr id="425" name="Rectangle 424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4097876" y="1601066"/>
              <a:ext cx="313267" cy="3721109"/>
              <a:chOff x="901701" y="1600200"/>
              <a:chExt cx="313267" cy="3721109"/>
            </a:xfrm>
          </p:grpSpPr>
          <p:sp>
            <p:nvSpPr>
              <p:cNvPr id="411" name="Rectangle 410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8" name="Group 397"/>
            <p:cNvGrpSpPr/>
            <p:nvPr/>
          </p:nvGrpSpPr>
          <p:grpSpPr>
            <a:xfrm>
              <a:off x="4423844" y="1601066"/>
              <a:ext cx="313267" cy="3721109"/>
              <a:chOff x="901701" y="1600200"/>
              <a:chExt cx="313267" cy="3721109"/>
            </a:xfrm>
          </p:grpSpPr>
          <p:sp>
            <p:nvSpPr>
              <p:cNvPr id="399" name="Rectangle 398"/>
              <p:cNvSpPr/>
              <p:nvPr/>
            </p:nvSpPr>
            <p:spPr>
              <a:xfrm>
                <a:off x="901701" y="160020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901701" y="191000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901701" y="221980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901701" y="252961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901701" y="283941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901701" y="314922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901701" y="3459024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901701" y="3768828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901701" y="407863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901701" y="4388436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901701" y="4698240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901701" y="5008042"/>
                <a:ext cx="313267" cy="313267"/>
              </a:xfrm>
              <a:prstGeom prst="rect">
                <a:avLst/>
              </a:prstGeom>
              <a:noFill/>
              <a:ln>
                <a:solidFill>
                  <a:srgbClr val="71685A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83" name="Straight Arrow Connector 482"/>
          <p:cNvCxnSpPr/>
          <p:nvPr/>
        </p:nvCxnSpPr>
        <p:spPr>
          <a:xfrm flipV="1">
            <a:off x="2193967" y="4428862"/>
            <a:ext cx="273047" cy="1590134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6" name="Straight Arrow Connector 485"/>
          <p:cNvCxnSpPr/>
          <p:nvPr/>
        </p:nvCxnSpPr>
        <p:spPr>
          <a:xfrm flipH="1">
            <a:off x="3320044" y="1611287"/>
            <a:ext cx="1274231" cy="313785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9" name="Straight Arrow Connector 488"/>
          <p:cNvCxnSpPr/>
          <p:nvPr/>
        </p:nvCxnSpPr>
        <p:spPr>
          <a:xfrm>
            <a:off x="4606985" y="1611287"/>
            <a:ext cx="215897" cy="944479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/>
        </p:nvGrpSpPr>
        <p:grpSpPr>
          <a:xfrm>
            <a:off x="2037332" y="3798622"/>
            <a:ext cx="942168" cy="940571"/>
            <a:chOff x="4913278" y="3983279"/>
            <a:chExt cx="832788" cy="831376"/>
          </a:xfrm>
        </p:grpSpPr>
        <p:sp>
          <p:nvSpPr>
            <p:cNvPr id="208" name="Rectangle 207"/>
            <p:cNvSpPr>
              <a:spLocks noChangeAspect="1"/>
            </p:cNvSpPr>
            <p:nvPr/>
          </p:nvSpPr>
          <p:spPr>
            <a:xfrm>
              <a:off x="4914978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>
              <a:spLocks noChangeAspect="1"/>
            </p:cNvSpPr>
            <p:nvPr/>
          </p:nvSpPr>
          <p:spPr>
            <a:xfrm>
              <a:off x="5192600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>
              <a:spLocks noChangeAspect="1"/>
            </p:cNvSpPr>
            <p:nvPr/>
          </p:nvSpPr>
          <p:spPr>
            <a:xfrm>
              <a:off x="5470222" y="398327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>
              <a:spLocks noChangeAspect="1"/>
            </p:cNvSpPr>
            <p:nvPr/>
          </p:nvSpPr>
          <p:spPr>
            <a:xfrm>
              <a:off x="4914978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>
              <a:spLocks noChangeAspect="1"/>
            </p:cNvSpPr>
            <p:nvPr/>
          </p:nvSpPr>
          <p:spPr>
            <a:xfrm>
              <a:off x="5470222" y="4260139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>
              <a:spLocks noChangeAspect="1"/>
            </p:cNvSpPr>
            <p:nvPr/>
          </p:nvSpPr>
          <p:spPr>
            <a:xfrm>
              <a:off x="4913278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>
              <a:spLocks noChangeAspect="1"/>
            </p:cNvSpPr>
            <p:nvPr/>
          </p:nvSpPr>
          <p:spPr>
            <a:xfrm>
              <a:off x="5190900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>
              <a:spLocks noChangeAspect="1"/>
            </p:cNvSpPr>
            <p:nvPr/>
          </p:nvSpPr>
          <p:spPr>
            <a:xfrm>
              <a:off x="5468522" y="4540335"/>
              <a:ext cx="275844" cy="274320"/>
            </a:xfrm>
            <a:prstGeom prst="rect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TextBox 215"/>
          <p:cNvSpPr txBox="1"/>
          <p:nvPr/>
        </p:nvSpPr>
        <p:spPr>
          <a:xfrm>
            <a:off x="68791" y="2308216"/>
            <a:ext cx="1726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llowed movements for next time step</a:t>
            </a:r>
            <a:endParaRPr lang="en-US" dirty="0"/>
          </a:p>
        </p:txBody>
      </p:sp>
      <p:cxnSp>
        <p:nvCxnSpPr>
          <p:cNvPr id="217" name="Straight Arrow Connector 216"/>
          <p:cNvCxnSpPr>
            <a:endCxn id="208" idx="1"/>
          </p:cNvCxnSpPr>
          <p:nvPr/>
        </p:nvCxnSpPr>
        <p:spPr>
          <a:xfrm>
            <a:off x="1090915" y="3485714"/>
            <a:ext cx="948340" cy="468083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4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Variability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42563" y="1308571"/>
            <a:ext cx="1874458" cy="1828800"/>
            <a:chOff x="335490" y="2884989"/>
            <a:chExt cx="3843578" cy="3749955"/>
          </a:xfrm>
        </p:grpSpPr>
        <p:sp>
          <p:nvSpPr>
            <p:cNvPr id="761" name="Rectangle 760"/>
            <p:cNvSpPr/>
            <p:nvPr/>
          </p:nvSpPr>
          <p:spPr>
            <a:xfrm>
              <a:off x="345951" y="5362998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36719" y="444915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335490" y="5701661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1287995" y="507787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962027" y="5694017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1919224" y="571184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1626360" y="6010808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656925" y="630445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2892433" y="538188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2587331" y="477325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1948096" y="538767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3226566" y="597675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2604278" y="4140834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977914" y="383923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962027" y="474729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1949158" y="444736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2566931" y="351568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2258193" y="568521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3527132" y="321088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3226566" y="353590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3226566" y="504098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3531659" y="6310778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988655" y="319338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610191" y="383984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3539833" y="414256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678860" y="321417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2875966" y="477332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3845694" y="444909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2255309" y="288498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2579943" y="2886720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345951" y="290694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2579929" y="3191517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6" name="Group 575"/>
            <p:cNvGrpSpPr/>
            <p:nvPr/>
          </p:nvGrpSpPr>
          <p:grpSpPr>
            <a:xfrm>
              <a:off x="343658" y="2905781"/>
              <a:ext cx="3835410" cy="3721109"/>
              <a:chOff x="901701" y="1601066"/>
              <a:chExt cx="3835410" cy="3721109"/>
            </a:xfrm>
          </p:grpSpPr>
          <p:grpSp>
            <p:nvGrpSpPr>
              <p:cNvPr id="577" name="Group 576"/>
              <p:cNvGrpSpPr/>
              <p:nvPr/>
            </p:nvGrpSpPr>
            <p:grpSpPr>
              <a:xfrm>
                <a:off x="90170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721" name="Rectangle 72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Rectangle 72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Rectangle 72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Rectangle 72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73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ectangle 73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8" name="Group 577"/>
              <p:cNvGrpSpPr/>
              <p:nvPr/>
            </p:nvGrpSpPr>
            <p:grpSpPr>
              <a:xfrm>
                <a:off x="122766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709" name="Rectangle 70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9" name="Group 578"/>
              <p:cNvGrpSpPr/>
              <p:nvPr/>
            </p:nvGrpSpPr>
            <p:grpSpPr>
              <a:xfrm>
                <a:off x="154093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97" name="Rectangle 69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0" name="Group 579"/>
              <p:cNvGrpSpPr/>
              <p:nvPr/>
            </p:nvGrpSpPr>
            <p:grpSpPr>
              <a:xfrm>
                <a:off x="186690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85" name="Rectangle 68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1" name="Group 580"/>
              <p:cNvGrpSpPr/>
              <p:nvPr/>
            </p:nvGrpSpPr>
            <p:grpSpPr>
              <a:xfrm>
                <a:off x="218017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73" name="Rectangle 67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2" name="Group 581"/>
              <p:cNvGrpSpPr/>
              <p:nvPr/>
            </p:nvGrpSpPr>
            <p:grpSpPr>
              <a:xfrm>
                <a:off x="250613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61" name="Rectangle 66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3" name="Group 582"/>
              <p:cNvGrpSpPr/>
              <p:nvPr/>
            </p:nvGrpSpPr>
            <p:grpSpPr>
              <a:xfrm>
                <a:off x="281940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49" name="Rectangle 64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64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4" name="Group 583"/>
              <p:cNvGrpSpPr/>
              <p:nvPr/>
            </p:nvGrpSpPr>
            <p:grpSpPr>
              <a:xfrm>
                <a:off x="314537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37" name="Rectangle 63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5" name="Group 584"/>
              <p:cNvGrpSpPr/>
              <p:nvPr/>
            </p:nvGrpSpPr>
            <p:grpSpPr>
              <a:xfrm>
                <a:off x="345864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25" name="Rectangle 62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6" name="Group 585"/>
              <p:cNvGrpSpPr/>
              <p:nvPr/>
            </p:nvGrpSpPr>
            <p:grpSpPr>
              <a:xfrm>
                <a:off x="378460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13" name="Rectangle 61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7" name="Group 586"/>
              <p:cNvGrpSpPr/>
              <p:nvPr/>
            </p:nvGrpSpPr>
            <p:grpSpPr>
              <a:xfrm>
                <a:off x="409787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01" name="Rectangle 60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61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8" name="Group 587"/>
              <p:cNvGrpSpPr/>
              <p:nvPr/>
            </p:nvGrpSpPr>
            <p:grpSpPr>
              <a:xfrm>
                <a:off x="442384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589" name="Rectangle 58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TextBox 25"/>
          <p:cNvSpPr txBox="1"/>
          <p:nvPr/>
        </p:nvSpPr>
        <p:spPr>
          <a:xfrm>
            <a:off x="-30704" y="4946701"/>
            <a:ext cx="174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4923" name="TextBox 4922"/>
          <p:cNvSpPr txBox="1"/>
          <p:nvPr/>
        </p:nvSpPr>
        <p:spPr>
          <a:xfrm>
            <a:off x="86294" y="5673267"/>
            <a:ext cx="155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50%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48572" y="3751401"/>
            <a:ext cx="5812520" cy="2801376"/>
            <a:chOff x="1748572" y="3751401"/>
            <a:chExt cx="5812520" cy="2801376"/>
          </a:xfrm>
        </p:grpSpPr>
        <p:grpSp>
          <p:nvGrpSpPr>
            <p:cNvPr id="21" name="Group 20"/>
            <p:cNvGrpSpPr/>
            <p:nvPr/>
          </p:nvGrpSpPr>
          <p:grpSpPr>
            <a:xfrm>
              <a:off x="1748572" y="3751401"/>
              <a:ext cx="1171022" cy="1143000"/>
              <a:chOff x="1596172" y="3751401"/>
              <a:chExt cx="1171022" cy="1143000"/>
            </a:xfrm>
          </p:grpSpPr>
          <p:grpSp>
            <p:nvGrpSpPr>
              <p:cNvPr id="2152" name="Group 2151"/>
              <p:cNvGrpSpPr/>
              <p:nvPr/>
            </p:nvGrpSpPr>
            <p:grpSpPr>
              <a:xfrm>
                <a:off x="1599157" y="4502813"/>
                <a:ext cx="193881" cy="192563"/>
                <a:chOff x="2819406" y="5014105"/>
                <a:chExt cx="635012" cy="630694"/>
              </a:xfrm>
            </p:grpSpPr>
            <p:sp>
              <p:nvSpPr>
                <p:cNvPr id="2345" name="Rectangle 234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6" name="Rectangle 234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7" name="Rectangle 234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8" name="Rectangle 234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3" name="Group 2152"/>
              <p:cNvGrpSpPr/>
              <p:nvPr/>
            </p:nvGrpSpPr>
            <p:grpSpPr>
              <a:xfrm>
                <a:off x="1887390" y="4701838"/>
                <a:ext cx="193881" cy="192563"/>
                <a:chOff x="2819406" y="5014105"/>
                <a:chExt cx="635012" cy="630694"/>
              </a:xfrm>
              <a:solidFill>
                <a:schemeClr val="bg2"/>
              </a:solidFill>
            </p:grpSpPr>
            <p:sp>
              <p:nvSpPr>
                <p:cNvPr id="2341" name="Rectangle 234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2" name="Rectangle 234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3" name="Rectangle 234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4" name="Rectangle 234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4" name="Group 2153"/>
              <p:cNvGrpSpPr/>
              <p:nvPr/>
            </p:nvGrpSpPr>
            <p:grpSpPr>
              <a:xfrm>
                <a:off x="2281611" y="4513750"/>
                <a:ext cx="193881" cy="192563"/>
                <a:chOff x="2819406" y="5014105"/>
                <a:chExt cx="635012" cy="630694"/>
              </a:xfrm>
            </p:grpSpPr>
            <p:sp>
              <p:nvSpPr>
                <p:cNvPr id="2337" name="Rectangle 233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8" name="Rectangle 233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9" name="Rectangle 233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0" name="Rectangle 233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5" name="Group 2154"/>
              <p:cNvGrpSpPr/>
              <p:nvPr/>
            </p:nvGrpSpPr>
            <p:grpSpPr>
              <a:xfrm>
                <a:off x="1697386" y="413483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2333" name="Rectangle 233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4" name="Rectangle 233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5" name="Rectangle 233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6" name="Rectangle 233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6" name="Group 2155"/>
              <p:cNvGrpSpPr/>
              <p:nvPr/>
            </p:nvGrpSpPr>
            <p:grpSpPr>
              <a:xfrm>
                <a:off x="2277730" y="3943964"/>
                <a:ext cx="193881" cy="192563"/>
                <a:chOff x="2819406" y="5014105"/>
                <a:chExt cx="635012" cy="630694"/>
              </a:xfrm>
            </p:grpSpPr>
            <p:sp>
              <p:nvSpPr>
                <p:cNvPr id="2329" name="Rectangle 232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0" name="Rectangle 232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1" name="Rectangle 233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2" name="Rectangle 233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7" name="Group 2156"/>
              <p:cNvGrpSpPr/>
              <p:nvPr/>
            </p:nvGrpSpPr>
            <p:grpSpPr>
              <a:xfrm>
                <a:off x="1888685" y="3758105"/>
                <a:ext cx="193881" cy="192563"/>
                <a:chOff x="2819406" y="5014105"/>
                <a:chExt cx="635012" cy="630694"/>
              </a:xfrm>
            </p:grpSpPr>
            <p:sp>
              <p:nvSpPr>
                <p:cNvPr id="2325" name="Rectangle 232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6" name="Rectangle 232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7" name="Rectangle 232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8" name="Rectangle 232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8" name="Group 2157"/>
              <p:cNvGrpSpPr/>
              <p:nvPr/>
            </p:nvGrpSpPr>
            <p:grpSpPr>
              <a:xfrm>
                <a:off x="2478068" y="4135362"/>
                <a:ext cx="193881" cy="192563"/>
                <a:chOff x="2819406" y="5014105"/>
                <a:chExt cx="635012" cy="630694"/>
              </a:xfrm>
            </p:grpSpPr>
            <p:sp>
              <p:nvSpPr>
                <p:cNvPr id="2321" name="Rectangle 23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2" name="Rectangle 23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3" name="Rectangle 23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4" name="Rectangle 23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9" name="Group 2158"/>
              <p:cNvGrpSpPr/>
              <p:nvPr/>
            </p:nvGrpSpPr>
            <p:grpSpPr>
              <a:xfrm>
                <a:off x="2086438" y="3751401"/>
                <a:ext cx="193881" cy="192563"/>
                <a:chOff x="2819406" y="5014105"/>
                <a:chExt cx="635012" cy="630694"/>
              </a:xfrm>
            </p:grpSpPr>
            <p:sp>
              <p:nvSpPr>
                <p:cNvPr id="2317" name="Rectangle 23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8" name="Rectangle 23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9" name="Rectangle 23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0" name="Rectangle 23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0" name="Group 2159"/>
              <p:cNvGrpSpPr/>
              <p:nvPr/>
            </p:nvGrpSpPr>
            <p:grpSpPr>
              <a:xfrm>
                <a:off x="1596172" y="375686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2161" name="Group 2160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305" name="Rectangle 230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6" name="Rectangle 230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7" name="Rectangle 230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8" name="Rectangle 230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9" name="Rectangle 230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0" name="Rectangle 230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1" name="Rectangle 231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2" name="Rectangle 231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3" name="Rectangle 231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4" name="Rectangle 231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5" name="Rectangle 231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6" name="Rectangle 231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2" name="Group 2161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93" name="Rectangle 229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4" name="Rectangle 229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5" name="Rectangle 229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6" name="Rectangle 229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7" name="Rectangle 229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8" name="Rectangle 229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9" name="Rectangle 229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0" name="Rectangle 229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1" name="Rectangle 230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2" name="Rectangle 230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3" name="Rectangle 230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4" name="Rectangle 230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3" name="Group 2162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81" name="Rectangle 228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2" name="Rectangle 228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3" name="Rectangle 228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4" name="Rectangle 228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5" name="Rectangle 228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6" name="Rectangle 228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7" name="Rectangle 228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8" name="Rectangle 228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9" name="Rectangle 228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0" name="Rectangle 228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1" name="Rectangle 229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2" name="Rectangle 229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4" name="Group 2163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69" name="Rectangle 22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0" name="Rectangle 22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1" name="Rectangle 22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2" name="Rectangle 22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3" name="Rectangle 22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4" name="Rectangle 22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5" name="Rectangle 22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6" name="Rectangle 22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7" name="Rectangle 22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8" name="Rectangle 22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9" name="Rectangle 22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0" name="Rectangle 22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5" name="Group 2164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57" name="Rectangle 22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8" name="Rectangle 22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9" name="Rectangle 225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0" name="Rectangle 22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1" name="Rectangle 22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2" name="Rectangle 22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3" name="Rectangle 22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4" name="Rectangle 22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5" name="Rectangle 22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6" name="Rectangle 22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7" name="Rectangle 22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8" name="Rectangle 22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6" name="Group 2165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45" name="Rectangle 224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6" name="Rectangle 224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7" name="Rectangle 224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8" name="Rectangle 224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9" name="Rectangle 224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0" name="Rectangle 224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1" name="Rectangle 225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2" name="Rectangle 225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3" name="Rectangle 225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4" name="Rectangle 225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5" name="Rectangle 225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6" name="Rectangle 225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7" name="Group 2166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33" name="Rectangle 223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4" name="Rectangle 223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5" name="Rectangle 223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6" name="Rectangle 223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7" name="Rectangle 223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8" name="Rectangle 223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9" name="Rectangle 223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0" name="Rectangle 223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1" name="Rectangle 224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2" name="Rectangle 224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3" name="Rectangle 224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4" name="Rectangle 224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8" name="Group 2167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21" name="Rectangle 222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2" name="Rectangle 222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3" name="Rectangle 222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4" name="Rectangle 222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5" name="Rectangle 222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6" name="Rectangle 222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7" name="Rectangle 222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8" name="Rectangle 222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9" name="Rectangle 222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0" name="Rectangle 222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1" name="Rectangle 223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2" name="Rectangle 223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9" name="Group 2168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09" name="Rectangle 220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0" name="Rectangle 220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1" name="Rectangle 221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2" name="Rectangle 221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3" name="Rectangle 221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4" name="Rectangle 221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5" name="Rectangle 221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6" name="Rectangle 221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7" name="Rectangle 221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8" name="Rectangle 221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9" name="Rectangle 221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0" name="Rectangle 221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0" name="Group 2169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197" name="Rectangle 219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8" name="Rectangle 219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9" name="Rectangle 219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0" name="Rectangle 219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1" name="Rectangle 220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2" name="Rectangle 220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3" name="Rectangle 220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4" name="Rectangle 220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5" name="Rectangle 220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6" name="Rectangle 220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7" name="Rectangle 220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8" name="Rectangle 220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1" name="Group 2170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185" name="Rectangle 218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6" name="Rectangle 218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7" name="Rectangle 218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8" name="Rectangle 218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9" name="Rectangle 218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0" name="Rectangle 218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1" name="Rectangle 219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2" name="Rectangle 219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3" name="Rectangle 219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4" name="Rectangle 219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5" name="Rectangle 219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6" name="Rectangle 219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2" name="Group 2171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173" name="Rectangle 217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4" name="Rectangle 217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5" name="Rectangle 2174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6" name="Rectangle 217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7" name="Rectangle 217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8" name="Rectangle 217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9" name="Rectangle 217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0" name="Rectangle 217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1" name="Rectangle 218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2" name="Rectangle 218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3" name="Rectangle 218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4" name="Rectangle 218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3290556" y="3751871"/>
              <a:ext cx="1171022" cy="1141590"/>
              <a:chOff x="3138156" y="3751871"/>
              <a:chExt cx="1171022" cy="1141590"/>
            </a:xfrm>
          </p:grpSpPr>
          <p:grpSp>
            <p:nvGrpSpPr>
              <p:cNvPr id="3538" name="Group 3537"/>
              <p:cNvGrpSpPr/>
              <p:nvPr/>
            </p:nvGrpSpPr>
            <p:grpSpPr>
              <a:xfrm>
                <a:off x="3141141" y="4503283"/>
                <a:ext cx="193881" cy="192563"/>
                <a:chOff x="2819406" y="5014105"/>
                <a:chExt cx="635012" cy="630694"/>
              </a:xfrm>
            </p:grpSpPr>
            <p:sp>
              <p:nvSpPr>
                <p:cNvPr id="3731" name="Rectangle 373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2" name="Rectangle 373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3" name="Rectangle 373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4" name="Rectangle 373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39" name="Group 3538"/>
              <p:cNvGrpSpPr/>
              <p:nvPr/>
            </p:nvGrpSpPr>
            <p:grpSpPr>
              <a:xfrm>
                <a:off x="3524856" y="432684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727" name="Rectangle 372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8" name="Rectangle 372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9" name="Rectangle 372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0" name="Rectangle 372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0" name="Group 3539"/>
              <p:cNvGrpSpPr/>
              <p:nvPr/>
            </p:nvGrpSpPr>
            <p:grpSpPr>
              <a:xfrm>
                <a:off x="3823595" y="4514220"/>
                <a:ext cx="193881" cy="192563"/>
                <a:chOff x="2819406" y="5014105"/>
                <a:chExt cx="635012" cy="630694"/>
              </a:xfrm>
            </p:grpSpPr>
            <p:sp>
              <p:nvSpPr>
                <p:cNvPr id="3723" name="Rectangle 372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4" name="Rectangle 372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5" name="Rectangle 372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6" name="Rectangle 372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1" name="Group 3540"/>
              <p:cNvGrpSpPr/>
              <p:nvPr/>
            </p:nvGrpSpPr>
            <p:grpSpPr>
              <a:xfrm>
                <a:off x="4112713" y="441311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719" name="Rectangle 37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0" name="Rectangle 37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1" name="Rectangle 37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2" name="Rectangle 37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2" name="Group 3541"/>
              <p:cNvGrpSpPr/>
              <p:nvPr/>
            </p:nvGrpSpPr>
            <p:grpSpPr>
              <a:xfrm>
                <a:off x="3819714" y="3944434"/>
                <a:ext cx="193881" cy="192563"/>
                <a:chOff x="2819406" y="5014105"/>
                <a:chExt cx="635012" cy="630694"/>
              </a:xfrm>
            </p:grpSpPr>
            <p:sp>
              <p:nvSpPr>
                <p:cNvPr id="3715" name="Rectangle 37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6" name="Rectangle 37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7" name="Rectangle 37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8" name="Rectangle 37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3" name="Group 3542"/>
              <p:cNvGrpSpPr/>
              <p:nvPr/>
            </p:nvGrpSpPr>
            <p:grpSpPr>
              <a:xfrm>
                <a:off x="3430669" y="3758575"/>
                <a:ext cx="193881" cy="192563"/>
                <a:chOff x="2819406" y="5014105"/>
                <a:chExt cx="635012" cy="630694"/>
              </a:xfrm>
            </p:grpSpPr>
            <p:sp>
              <p:nvSpPr>
                <p:cNvPr id="3711" name="Rectangle 37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2" name="Rectangle 37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3" name="Rectangle 37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4" name="Rectangle 37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4" name="Group 3543"/>
              <p:cNvGrpSpPr/>
              <p:nvPr/>
            </p:nvGrpSpPr>
            <p:grpSpPr>
              <a:xfrm>
                <a:off x="4020052" y="4135832"/>
                <a:ext cx="193881" cy="192563"/>
                <a:chOff x="2819406" y="5014105"/>
                <a:chExt cx="635012" cy="630694"/>
              </a:xfrm>
            </p:grpSpPr>
            <p:sp>
              <p:nvSpPr>
                <p:cNvPr id="3707" name="Rectangle 37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8" name="Rectangle 37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9" name="Rectangle 37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0" name="Rectangle 37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5" name="Group 3544"/>
              <p:cNvGrpSpPr/>
              <p:nvPr/>
            </p:nvGrpSpPr>
            <p:grpSpPr>
              <a:xfrm>
                <a:off x="3628422" y="3751871"/>
                <a:ext cx="193881" cy="192563"/>
                <a:chOff x="2819406" y="5014105"/>
                <a:chExt cx="635012" cy="630694"/>
              </a:xfrm>
            </p:grpSpPr>
            <p:sp>
              <p:nvSpPr>
                <p:cNvPr id="3703" name="Rectangle 37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4" name="Rectangle 37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5" name="Rectangle 37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6" name="Rectangle 37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6" name="Group 3545"/>
              <p:cNvGrpSpPr/>
              <p:nvPr/>
            </p:nvGrpSpPr>
            <p:grpSpPr>
              <a:xfrm>
                <a:off x="3138156" y="375733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3547" name="Group 3546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91" name="Rectangle 369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2" name="Rectangle 369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3" name="Rectangle 369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4" name="Rectangle 369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5" name="Rectangle 369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6" name="Rectangle 369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7" name="Rectangle 369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8" name="Rectangle 369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9" name="Rectangle 369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0" name="Rectangle 369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1" name="Rectangle 370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2" name="Rectangle 370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48" name="Group 3547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79" name="Rectangle 367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0" name="Rectangle 367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1" name="Rectangle 368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2" name="Rectangle 368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3" name="Rectangle 368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4" name="Rectangle 368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5" name="Rectangle 368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6" name="Rectangle 368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7" name="Rectangle 368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8" name="Rectangle 368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9" name="Rectangle 368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0" name="Rectangle 368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49" name="Group 3548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67" name="Rectangle 366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8" name="Rectangle 366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9" name="Rectangle 366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0" name="Rectangle 366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1" name="Rectangle 367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2" name="Rectangle 367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3" name="Rectangle 367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4" name="Rectangle 367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5" name="Rectangle 367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6" name="Rectangle 367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7" name="Rectangle 367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8" name="Rectangle 36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0" name="Group 3549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55" name="Rectangle 365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6" name="Rectangle 365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7" name="Rectangle 365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8" name="Rectangle 365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9" name="Rectangle 365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0" name="Rectangle 365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1" name="Rectangle 366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2" name="Rectangle 366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3" name="Rectangle 366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4" name="Rectangle 366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5" name="Rectangle 366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6" name="Rectangle 366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1" name="Group 3550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43" name="Rectangle 364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4" name="Rectangle 364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5" name="Rectangle 364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6" name="Rectangle 364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7" name="Rectangle 364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8" name="Rectangle 364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9" name="Rectangle 364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0" name="Rectangle 364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1" name="Rectangle 365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2" name="Rectangle 365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3" name="Rectangle 365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4" name="Rectangle 365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2" name="Group 3551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31" name="Rectangle 363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2" name="Rectangle 363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3" name="Rectangle 363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4" name="Rectangle 363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5" name="Rectangle 363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6" name="Rectangle 363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7" name="Rectangle 363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8" name="Rectangle 363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9" name="Rectangle 363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0" name="Rectangle 363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1" name="Rectangle 364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2" name="Rectangle 364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3" name="Group 3552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19" name="Rectangle 361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0" name="Rectangle 361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1" name="Rectangle 362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2" name="Rectangle 362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3" name="Rectangle 362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4" name="Rectangle 362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5" name="Rectangle 362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6" name="Rectangle 362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7" name="Rectangle 362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8" name="Rectangle 362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9" name="Rectangle 362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0" name="Rectangle 362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4" name="Group 3553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07" name="Rectangle 360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8" name="Rectangle 360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9" name="Rectangle 360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0" name="Rectangle 360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1" name="Rectangle 361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2" name="Rectangle 361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3" name="Rectangle 361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4" name="Rectangle 361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5" name="Rectangle 361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6" name="Rectangle 361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7" name="Rectangle 361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8" name="Rectangle 361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5" name="Group 3554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95" name="Rectangle 359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6" name="Rectangle 359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7" name="Rectangle 359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8" name="Rectangle 359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9" name="Rectangle 359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0" name="Rectangle 359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1" name="Rectangle 360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2" name="Rectangle 360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3" name="Rectangle 360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4" name="Rectangle 360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5" name="Rectangle 360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6" name="Rectangle 360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6" name="Group 3555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83" name="Rectangle 35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4" name="Rectangle 35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5" name="Rectangle 35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6" name="Rectangle 35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7" name="Rectangle 35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8" name="Rectangle 35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9" name="Rectangle 35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0" name="Rectangle 35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1" name="Rectangle 35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2" name="Rectangle 35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3" name="Rectangle 35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4" name="Rectangle 35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7" name="Group 3556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71" name="Rectangle 35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2" name="Rectangle 35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3" name="Rectangle 35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4" name="Rectangle 35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5" name="Rectangle 35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6" name="Rectangle 35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7" name="Rectangle 35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8" name="Rectangle 35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9" name="Rectangle 35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0" name="Rectangle 35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1" name="Rectangle 35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2" name="Rectangle 35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8" name="Group 3557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59" name="Rectangle 35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0" name="Rectangle 35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1" name="Rectangle 3560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2" name="Rectangle 35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3" name="Rectangle 35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4" name="Rectangle 35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5" name="Rectangle 35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6" name="Rectangle 35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7" name="Rectangle 35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8" name="Rectangle 35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9" name="Rectangle 35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0" name="Rectangle 35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9" name="Group 18"/>
            <p:cNvGrpSpPr/>
            <p:nvPr/>
          </p:nvGrpSpPr>
          <p:grpSpPr>
            <a:xfrm>
              <a:off x="4832540" y="3752341"/>
              <a:ext cx="1171022" cy="1143563"/>
              <a:chOff x="4680140" y="3752341"/>
              <a:chExt cx="1171022" cy="1143563"/>
            </a:xfrm>
          </p:grpSpPr>
          <p:grpSp>
            <p:nvGrpSpPr>
              <p:cNvPr id="3736" name="Group 3735"/>
              <p:cNvGrpSpPr/>
              <p:nvPr/>
            </p:nvGrpSpPr>
            <p:grpSpPr>
              <a:xfrm>
                <a:off x="4683125" y="4503753"/>
                <a:ext cx="193881" cy="192563"/>
                <a:chOff x="2819406" y="5014105"/>
                <a:chExt cx="635012" cy="630694"/>
              </a:xfrm>
            </p:grpSpPr>
            <p:sp>
              <p:nvSpPr>
                <p:cNvPr id="3929" name="Rectangle 392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0" name="Rectangle 392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1" name="Rectangle 393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2" name="Rectangle 393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7" name="Group 3736"/>
              <p:cNvGrpSpPr/>
              <p:nvPr/>
            </p:nvGrpSpPr>
            <p:grpSpPr>
              <a:xfrm>
                <a:off x="5655991" y="4703341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925" name="Rectangle 392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6" name="Rectangle 392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7" name="Rectangle 392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8" name="Rectangle 392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8" name="Group 3737"/>
              <p:cNvGrpSpPr/>
              <p:nvPr/>
            </p:nvGrpSpPr>
            <p:grpSpPr>
              <a:xfrm>
                <a:off x="5365579" y="4514690"/>
                <a:ext cx="193881" cy="192563"/>
                <a:chOff x="2819406" y="5014105"/>
                <a:chExt cx="635012" cy="630694"/>
              </a:xfrm>
            </p:grpSpPr>
            <p:sp>
              <p:nvSpPr>
                <p:cNvPr id="3921" name="Rectangle 39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2" name="Rectangle 39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3" name="Rectangle 39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4" name="Rectangle 39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9" name="Group 3738"/>
              <p:cNvGrpSpPr/>
              <p:nvPr/>
            </p:nvGrpSpPr>
            <p:grpSpPr>
              <a:xfrm>
                <a:off x="4685709" y="3940742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917" name="Rectangle 39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8" name="Rectangle 39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9" name="Rectangle 39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0" name="Rectangle 39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0" name="Group 3739"/>
              <p:cNvGrpSpPr/>
              <p:nvPr/>
            </p:nvGrpSpPr>
            <p:grpSpPr>
              <a:xfrm>
                <a:off x="5361698" y="3944904"/>
                <a:ext cx="193881" cy="192563"/>
                <a:chOff x="2819406" y="5014105"/>
                <a:chExt cx="635012" cy="630694"/>
              </a:xfrm>
            </p:grpSpPr>
            <p:sp>
              <p:nvSpPr>
                <p:cNvPr id="3913" name="Rectangle 391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4" name="Rectangle 391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5" name="Rectangle 391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6" name="Rectangle 391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1" name="Group 3740"/>
              <p:cNvGrpSpPr/>
              <p:nvPr/>
            </p:nvGrpSpPr>
            <p:grpSpPr>
              <a:xfrm>
                <a:off x="4972653" y="3759045"/>
                <a:ext cx="193881" cy="192563"/>
                <a:chOff x="2819406" y="5014105"/>
                <a:chExt cx="635012" cy="630694"/>
              </a:xfrm>
            </p:grpSpPr>
            <p:sp>
              <p:nvSpPr>
                <p:cNvPr id="3909" name="Rectangle 390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0" name="Rectangle 390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1" name="Rectangle 391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2" name="Rectangle 391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2" name="Group 3741"/>
              <p:cNvGrpSpPr/>
              <p:nvPr/>
            </p:nvGrpSpPr>
            <p:grpSpPr>
              <a:xfrm>
                <a:off x="5562036" y="4136302"/>
                <a:ext cx="193881" cy="192563"/>
                <a:chOff x="2819406" y="5014105"/>
                <a:chExt cx="635012" cy="630694"/>
              </a:xfrm>
            </p:grpSpPr>
            <p:sp>
              <p:nvSpPr>
                <p:cNvPr id="3905" name="Rectangle 390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6" name="Rectangle 390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7" name="Rectangle 390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8" name="Rectangle 390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3" name="Group 3742"/>
              <p:cNvGrpSpPr/>
              <p:nvPr/>
            </p:nvGrpSpPr>
            <p:grpSpPr>
              <a:xfrm>
                <a:off x="5170406" y="3752341"/>
                <a:ext cx="193881" cy="192563"/>
                <a:chOff x="2819406" y="5014105"/>
                <a:chExt cx="635012" cy="630694"/>
              </a:xfrm>
            </p:grpSpPr>
            <p:sp>
              <p:nvSpPr>
                <p:cNvPr id="3901" name="Rectangle 390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2" name="Rectangle 390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3" name="Rectangle 390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4" name="Rectangle 390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4" name="Group 3743"/>
              <p:cNvGrpSpPr/>
              <p:nvPr/>
            </p:nvGrpSpPr>
            <p:grpSpPr>
              <a:xfrm>
                <a:off x="4680140" y="375780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3745" name="Group 3744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89" name="Rectangle 388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0" name="Rectangle 388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1" name="Rectangle 389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2" name="Rectangle 389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3" name="Rectangle 389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4" name="Rectangle 389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5" name="Rectangle 389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6" name="Rectangle 389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7" name="Rectangle 389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8" name="Rectangle 389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9" name="Rectangle 389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0" name="Rectangle 389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6" name="Group 3745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77" name="Rectangle 387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8" name="Rectangle 387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9" name="Rectangle 387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0" name="Rectangle 387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1" name="Rectangle 388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2" name="Rectangle 388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3" name="Rectangle 388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4" name="Rectangle 388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5" name="Rectangle 388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6" name="Rectangle 388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7" name="Rectangle 388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8" name="Rectangle 388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7" name="Group 3746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65" name="Rectangle 386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6" name="Rectangle 386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7" name="Rectangle 386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8" name="Rectangle 386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9" name="Rectangle 386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0" name="Rectangle 386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1" name="Rectangle 387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2" name="Rectangle 387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3" name="Rectangle 387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4" name="Rectangle 387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5" name="Rectangle 387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6" name="Rectangle 387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8" name="Group 3747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53" name="Rectangle 385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4" name="Rectangle 385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5" name="Rectangle 385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6" name="Rectangle 385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7" name="Rectangle 385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8" name="Rectangle 385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9" name="Rectangle 385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0" name="Rectangle 385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1" name="Rectangle 386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2" name="Rectangle 386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3" name="Rectangle 386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4" name="Rectangle 386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9" name="Group 3748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41" name="Rectangle 384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2" name="Rectangle 384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3" name="Rectangle 384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4" name="Rectangle 384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5" name="Rectangle 384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6" name="Rectangle 384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7" name="Rectangle 384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8" name="Rectangle 384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9" name="Rectangle 384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0" name="Rectangle 384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1" name="Rectangle 385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2" name="Rectangle 385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0" name="Group 3749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29" name="Rectangle 382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0" name="Rectangle 382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1" name="Rectangle 383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2" name="Rectangle 383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3" name="Rectangle 383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4" name="Rectangle 383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5" name="Rectangle 383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6" name="Rectangle 383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7" name="Rectangle 383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8" name="Rectangle 383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9" name="Rectangle 383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0" name="Rectangle 383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1" name="Group 3750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17" name="Rectangle 381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8" name="Rectangle 381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9" name="Rectangle 381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0" name="Rectangle 381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1" name="Rectangle 382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2" name="Rectangle 382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3" name="Rectangle 382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4" name="Rectangle 382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5" name="Rectangle 382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6" name="Rectangle 382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7" name="Rectangle 382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8" name="Rectangle 382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2" name="Group 3751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05" name="Rectangle 380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6" name="Rectangle 380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7" name="Rectangle 380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8" name="Rectangle 380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9" name="Rectangle 380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0" name="Rectangle 380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1" name="Rectangle 381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2" name="Rectangle 381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3" name="Rectangle 381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4" name="Rectangle 381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5" name="Rectangle 381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6" name="Rectangle 381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3" name="Group 375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93" name="Rectangle 379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4" name="Rectangle 379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5" name="Rectangle 379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6" name="Rectangle 379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7" name="Rectangle 379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8" name="Rectangle 379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9" name="Rectangle 379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0" name="Rectangle 379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1" name="Rectangle 380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2" name="Rectangle 380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3" name="Rectangle 380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4" name="Rectangle 380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4" name="Group 375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81" name="Rectangle 378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2" name="Rectangle 378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3" name="Rectangle 378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4" name="Rectangle 378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5" name="Rectangle 378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6" name="Rectangle 378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7" name="Rectangle 378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8" name="Rectangle 378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9" name="Rectangle 378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0" name="Rectangle 378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1" name="Rectangle 379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2" name="Rectangle 379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5" name="Group 3754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69" name="Rectangle 37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0" name="Rectangle 37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1" name="Rectangle 37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2" name="Rectangle 37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3" name="Rectangle 37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4" name="Rectangle 37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5" name="Rectangle 37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6" name="Rectangle 37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7" name="Rectangle 37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8" name="Rectangle 37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9" name="Rectangle 37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0" name="Rectangle 37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6" name="Group 3755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57" name="Rectangle 37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8" name="Rectangle 37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9" name="Rectangle 3758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0" name="Rectangle 37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1" name="Rectangle 37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2" name="Rectangle 37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3" name="Rectangle 37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4" name="Rectangle 37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5" name="Rectangle 37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6" name="Rectangle 37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7" name="Rectangle 37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8" name="Rectangle 37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8" name="Group 17"/>
            <p:cNvGrpSpPr/>
            <p:nvPr/>
          </p:nvGrpSpPr>
          <p:grpSpPr>
            <a:xfrm>
              <a:off x="6374523" y="3752811"/>
              <a:ext cx="1171022" cy="1141590"/>
              <a:chOff x="6222123" y="3752811"/>
              <a:chExt cx="1171022" cy="1141590"/>
            </a:xfrm>
          </p:grpSpPr>
          <p:grpSp>
            <p:nvGrpSpPr>
              <p:cNvPr id="3934" name="Group 3933"/>
              <p:cNvGrpSpPr/>
              <p:nvPr/>
            </p:nvGrpSpPr>
            <p:grpSpPr>
              <a:xfrm>
                <a:off x="6225108" y="4504223"/>
                <a:ext cx="193881" cy="192563"/>
                <a:chOff x="2819406" y="5014105"/>
                <a:chExt cx="635012" cy="630694"/>
              </a:xfrm>
            </p:grpSpPr>
            <p:sp>
              <p:nvSpPr>
                <p:cNvPr id="4127" name="Rectangle 412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8" name="Rectangle 412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9" name="Rectangle 412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0" name="Rectangle 412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5" name="Group 3934"/>
              <p:cNvGrpSpPr/>
              <p:nvPr/>
            </p:nvGrpSpPr>
            <p:grpSpPr>
              <a:xfrm>
                <a:off x="6511886" y="4034339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123" name="Rectangle 412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4" name="Rectangle 412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5" name="Rectangle 412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6" name="Rectangle 412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6" name="Group 3935"/>
              <p:cNvGrpSpPr/>
              <p:nvPr/>
            </p:nvGrpSpPr>
            <p:grpSpPr>
              <a:xfrm>
                <a:off x="6907562" y="4515160"/>
                <a:ext cx="193881" cy="192563"/>
                <a:chOff x="2819406" y="5014105"/>
                <a:chExt cx="635012" cy="630694"/>
              </a:xfrm>
            </p:grpSpPr>
            <p:sp>
              <p:nvSpPr>
                <p:cNvPr id="4119" name="Rectangle 41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0" name="Rectangle 41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1" name="Rectangle 41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2" name="Rectangle 41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7" name="Group 3936"/>
              <p:cNvGrpSpPr/>
              <p:nvPr/>
            </p:nvGrpSpPr>
            <p:grpSpPr>
              <a:xfrm>
                <a:off x="6705767" y="4329335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115" name="Rectangle 41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6" name="Rectangle 41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7" name="Rectangle 41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8" name="Rectangle 41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8" name="Group 3937"/>
              <p:cNvGrpSpPr/>
              <p:nvPr/>
            </p:nvGrpSpPr>
            <p:grpSpPr>
              <a:xfrm>
                <a:off x="6903681" y="3945374"/>
                <a:ext cx="193881" cy="192563"/>
                <a:chOff x="2819406" y="5014105"/>
                <a:chExt cx="635012" cy="630694"/>
              </a:xfrm>
            </p:grpSpPr>
            <p:sp>
              <p:nvSpPr>
                <p:cNvPr id="4111" name="Rectangle 41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2" name="Rectangle 41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3" name="Rectangle 41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4" name="Rectangle 41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9" name="Group 3938"/>
              <p:cNvGrpSpPr/>
              <p:nvPr/>
            </p:nvGrpSpPr>
            <p:grpSpPr>
              <a:xfrm>
                <a:off x="6514636" y="3759515"/>
                <a:ext cx="193881" cy="192563"/>
                <a:chOff x="2819406" y="5014105"/>
                <a:chExt cx="635012" cy="630694"/>
              </a:xfrm>
            </p:grpSpPr>
            <p:sp>
              <p:nvSpPr>
                <p:cNvPr id="4107" name="Rectangle 41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8" name="Rectangle 41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9" name="Rectangle 41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0" name="Rectangle 41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40" name="Group 3939"/>
              <p:cNvGrpSpPr/>
              <p:nvPr/>
            </p:nvGrpSpPr>
            <p:grpSpPr>
              <a:xfrm>
                <a:off x="7104019" y="4136772"/>
                <a:ext cx="193881" cy="192563"/>
                <a:chOff x="2819406" y="5014105"/>
                <a:chExt cx="635012" cy="630694"/>
              </a:xfrm>
            </p:grpSpPr>
            <p:sp>
              <p:nvSpPr>
                <p:cNvPr id="4103" name="Rectangle 41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4" name="Rectangle 41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5" name="Rectangle 41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6" name="Rectangle 41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41" name="Group 3940"/>
              <p:cNvGrpSpPr/>
              <p:nvPr/>
            </p:nvGrpSpPr>
            <p:grpSpPr>
              <a:xfrm>
                <a:off x="6712389" y="3752811"/>
                <a:ext cx="193881" cy="192563"/>
                <a:chOff x="2819406" y="5014105"/>
                <a:chExt cx="635012" cy="630694"/>
              </a:xfrm>
            </p:grpSpPr>
            <p:sp>
              <p:nvSpPr>
                <p:cNvPr id="4099" name="Rectangle 409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0" name="Rectangle 409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1" name="Rectangle 410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410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42" name="Group 3941"/>
              <p:cNvGrpSpPr/>
              <p:nvPr/>
            </p:nvGrpSpPr>
            <p:grpSpPr>
              <a:xfrm>
                <a:off x="6222123" y="375827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3943" name="Group 3942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87" name="Rectangle 40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8" name="Rectangle 40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9" name="Rectangle 40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0" name="Rectangle 40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1" name="Rectangle 40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2" name="Rectangle 40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3" name="Rectangle 40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4" name="Rectangle 40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5" name="Rectangle 40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6" name="Rectangle 40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7" name="Rectangle 40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8" name="Rectangle 40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4" name="Group 3943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75" name="Rectangle 407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6" name="Rectangle 407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7" name="Rectangle 407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8" name="Rectangle 407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9" name="Rectangle 407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0" name="Rectangle 407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1" name="Rectangle 408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2" name="Rectangle 408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3" name="Rectangle 408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4" name="Rectangle 408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5" name="Rectangle 408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6" name="Rectangle 408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5" name="Group 3944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63" name="Rectangle 406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4" name="Rectangle 406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5" name="Rectangle 406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6" name="Rectangle 406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7" name="Rectangle 406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8" name="Rectangle 406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9" name="Rectangle 406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0" name="Rectangle 406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1" name="Rectangle 407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2" name="Rectangle 407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3" name="Rectangle 407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4" name="Rectangle 407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6" name="Group 3945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51" name="Rectangle 405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2" name="Rectangle 405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3" name="Rectangle 405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4" name="Rectangle 405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5" name="Rectangle 405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6" name="Rectangle 405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7" name="Rectangle 405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8" name="Rectangle 405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9" name="Rectangle 405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0" name="Rectangle 405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1" name="Rectangle 406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2" name="Rectangle 406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7" name="Group 3946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39" name="Rectangle 403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0" name="Rectangle 403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1" name="Rectangle 404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2" name="Rectangle 404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3" name="Rectangle 404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4" name="Rectangle 404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5" name="Rectangle 404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6" name="Rectangle 404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7" name="Rectangle 404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8" name="Rectangle 404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9" name="Rectangle 404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0" name="Rectangle 404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8" name="Group 3947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27" name="Rectangle 402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8" name="Rectangle 402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9" name="Rectangle 402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0" name="Rectangle 402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1" name="Rectangle 403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2" name="Rectangle 403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3" name="Rectangle 403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4" name="Rectangle 403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5" name="Rectangle 403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6" name="Rectangle 403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7" name="Rectangle 403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8" name="Rectangle 403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9" name="Group 3948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15" name="Rectangle 401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6" name="Rectangle 401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7" name="Rectangle 401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8" name="Rectangle 401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9" name="Rectangle 401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0" name="Rectangle 401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1" name="Rectangle 402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2" name="Rectangle 402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3" name="Rectangle 402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4" name="Rectangle 402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5" name="Rectangle 402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6" name="Rectangle 402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0" name="Group 3949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03" name="Rectangle 400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4" name="Rectangle 400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5" name="Rectangle 400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6" name="Rectangle 400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7" name="Rectangle 400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8" name="Rectangle 400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9" name="Rectangle 400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0" name="Rectangle 400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1" name="Rectangle 401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2" name="Rectangle 401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3" name="Rectangle 401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4" name="Rectangle 401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1" name="Group 3950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91" name="Rectangle 399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2" name="Rectangle 399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3" name="Rectangle 399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4" name="Rectangle 399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5" name="Rectangle 399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6" name="Rectangle 399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7" name="Rectangle 399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8" name="Rectangle 399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9" name="Rectangle 399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0" name="Rectangle 399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1" name="Rectangle 400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2" name="Rectangle 400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2" name="Group 3951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79" name="Rectangle 397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0" name="Rectangle 397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1" name="Rectangle 398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2" name="Rectangle 398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3" name="Rectangle 398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4" name="Rectangle 398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5" name="Rectangle 398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6" name="Rectangle 398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7" name="Rectangle 398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8" name="Rectangle 398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9" name="Rectangle 398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0" name="Rectangle 398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3" name="Group 3952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67" name="Rectangle 396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8" name="Rectangle 396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9" name="Rectangle 396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0" name="Rectangle 396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1" name="Rectangle 397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2" name="Rectangle 397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3" name="Rectangle 397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4" name="Rectangle 397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5" name="Rectangle 397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6" name="Rectangle 397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7" name="Rectangle 397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8" name="Rectangle 39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4" name="Group 3953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55" name="Rectangle 395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6" name="Rectangle 395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7" name="Rectangle 3956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8" name="Rectangle 395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9" name="Rectangle 395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0" name="Rectangle 395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1" name="Rectangle 396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2" name="Rectangle 396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3" name="Rectangle 396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4" name="Rectangle 396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5" name="Rectangle 396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6" name="Rectangle 396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1762425" y="5402401"/>
              <a:ext cx="1171022" cy="1143000"/>
              <a:chOff x="1610025" y="5402401"/>
              <a:chExt cx="1171022" cy="1143000"/>
            </a:xfrm>
          </p:grpSpPr>
          <p:grpSp>
            <p:nvGrpSpPr>
              <p:cNvPr id="4132" name="Group 4131"/>
              <p:cNvGrpSpPr/>
              <p:nvPr/>
            </p:nvGrpSpPr>
            <p:grpSpPr>
              <a:xfrm>
                <a:off x="1613010" y="6153813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325" name="Rectangle 432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6" name="Rectangle 432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7" name="Rectangle 432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8" name="Rectangle 432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3" name="Group 4132"/>
              <p:cNvGrpSpPr/>
              <p:nvPr/>
            </p:nvGrpSpPr>
            <p:grpSpPr>
              <a:xfrm>
                <a:off x="1901243" y="635283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321" name="Rectangle 43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2" name="Rectangle 43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3" name="Rectangle 43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4" name="Rectangle 43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4" name="Group 4133"/>
              <p:cNvGrpSpPr/>
              <p:nvPr/>
            </p:nvGrpSpPr>
            <p:grpSpPr>
              <a:xfrm>
                <a:off x="2295464" y="6164750"/>
                <a:ext cx="193881" cy="192563"/>
                <a:chOff x="2819406" y="5014105"/>
                <a:chExt cx="635012" cy="630694"/>
              </a:xfrm>
            </p:grpSpPr>
            <p:sp>
              <p:nvSpPr>
                <p:cNvPr id="4317" name="Rectangle 43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8" name="Rectangle 43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9" name="Rectangle 43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0" name="Rectangle 43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5" name="Group 4134"/>
              <p:cNvGrpSpPr/>
              <p:nvPr/>
            </p:nvGrpSpPr>
            <p:grpSpPr>
              <a:xfrm>
                <a:off x="1711239" y="5785834"/>
                <a:ext cx="193881" cy="192563"/>
                <a:chOff x="2819406" y="5014105"/>
                <a:chExt cx="635012" cy="630694"/>
              </a:xfrm>
            </p:grpSpPr>
            <p:sp>
              <p:nvSpPr>
                <p:cNvPr id="4313" name="Rectangle 431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4" name="Rectangle 431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5" name="Rectangle 431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6" name="Rectangle 431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6" name="Group 4135"/>
              <p:cNvGrpSpPr/>
              <p:nvPr/>
            </p:nvGrpSpPr>
            <p:grpSpPr>
              <a:xfrm>
                <a:off x="2291583" y="559496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309" name="Rectangle 430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0" name="Rectangle 430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1" name="Rectangle 431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2" name="Rectangle 431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7" name="Group 4136"/>
              <p:cNvGrpSpPr/>
              <p:nvPr/>
            </p:nvGrpSpPr>
            <p:grpSpPr>
              <a:xfrm>
                <a:off x="1902538" y="5409105"/>
                <a:ext cx="193881" cy="192563"/>
                <a:chOff x="2819406" y="5014105"/>
                <a:chExt cx="635012" cy="630694"/>
              </a:xfrm>
            </p:grpSpPr>
            <p:sp>
              <p:nvSpPr>
                <p:cNvPr id="4305" name="Rectangle 430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6" name="Rectangle 430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7" name="Rectangle 430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8" name="Rectangle 430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8" name="Group 4137"/>
              <p:cNvGrpSpPr/>
              <p:nvPr/>
            </p:nvGrpSpPr>
            <p:grpSpPr>
              <a:xfrm>
                <a:off x="2491921" y="5786362"/>
                <a:ext cx="193881" cy="192563"/>
                <a:chOff x="2819406" y="5014105"/>
                <a:chExt cx="635012" cy="630694"/>
              </a:xfrm>
            </p:grpSpPr>
            <p:sp>
              <p:nvSpPr>
                <p:cNvPr id="4301" name="Rectangle 430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2" name="Rectangle 430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3" name="Rectangle 430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4" name="Rectangle 430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9" name="Group 4138"/>
              <p:cNvGrpSpPr/>
              <p:nvPr/>
            </p:nvGrpSpPr>
            <p:grpSpPr>
              <a:xfrm>
                <a:off x="2100291" y="5402401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297" name="Rectangle 429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8" name="Rectangle 429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9" name="Rectangle 429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0" name="Rectangle 429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40" name="Group 4139"/>
              <p:cNvGrpSpPr/>
              <p:nvPr/>
            </p:nvGrpSpPr>
            <p:grpSpPr>
              <a:xfrm>
                <a:off x="1610025" y="540786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141" name="Group 4140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85" name="Rectangle 428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6" name="Rectangle 428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7" name="Rectangle 428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8" name="Rectangle 428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9" name="Rectangle 428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0" name="Rectangle 428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1" name="Rectangle 429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2" name="Rectangle 429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3" name="Rectangle 429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4" name="Rectangle 429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5" name="Rectangle 429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6" name="Rectangle 429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2" name="Group 4141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73" name="Rectangle 427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4" name="Rectangle 427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5" name="Rectangle 427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6" name="Rectangle 427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7" name="Rectangle 427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8" name="Rectangle 427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9" name="Rectangle 427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0" name="Rectangle 427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1" name="Rectangle 428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2" name="Rectangle 428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3" name="Rectangle 428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4" name="Rectangle 428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3" name="Group 4142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61" name="Rectangle 426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2" name="Rectangle 426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3" name="Rectangle 426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4" name="Rectangle 426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5" name="Rectangle 426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6" name="Rectangle 426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7" name="Rectangle 426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8" name="Rectangle 426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9" name="Rectangle 426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0" name="Rectangle 426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1" name="Rectangle 427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2" name="Rectangle 427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4" name="Group 4143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49" name="Rectangle 424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0" name="Rectangle 424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1" name="Rectangle 425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2" name="Rectangle 425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3" name="Rectangle 425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4" name="Rectangle 425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5" name="Rectangle 425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6" name="Rectangle 425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7" name="Rectangle 425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8" name="Rectangle 425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9" name="Rectangle 425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0" name="Rectangle 425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5" name="Group 4144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37" name="Rectangle 423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8" name="Rectangle 423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9" name="Rectangle 423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0" name="Rectangle 423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1" name="Rectangle 424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2" name="Rectangle 424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3" name="Rectangle 424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4" name="Rectangle 424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5" name="Rectangle 424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6" name="Rectangle 424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7" name="Rectangle 424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8" name="Rectangle 424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6" name="Group 4145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25" name="Rectangle 422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6" name="Rectangle 422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7" name="Rectangle 422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8" name="Rectangle 422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9" name="Rectangle 422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0" name="Rectangle 422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1" name="Rectangle 423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2" name="Rectangle 423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3" name="Rectangle 423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4" name="Rectangle 423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5" name="Rectangle 423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6" name="Rectangle 423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7" name="Group 4146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13" name="Rectangle 421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4" name="Rectangle 421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5" name="Rectangle 421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6" name="Rectangle 421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7" name="Rectangle 421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8" name="Rectangle 421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9" name="Rectangle 421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0" name="Rectangle 421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1" name="Rectangle 422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2" name="Rectangle 422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3" name="Rectangle 422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4" name="Rectangle 422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8" name="Group 4147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01" name="Rectangle 420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2" name="Rectangle 420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3" name="Rectangle 420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4" name="Rectangle 420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5" name="Rectangle 420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6" name="Rectangle 420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7" name="Rectangle 420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8" name="Rectangle 420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9" name="Rectangle 420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0" name="Rectangle 420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1" name="Rectangle 421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2" name="Rectangle 421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9" name="Group 4148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89" name="Rectangle 418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0" name="Rectangle 418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1" name="Rectangle 419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2" name="Rectangle 419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3" name="Rectangle 419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4" name="Rectangle 419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5" name="Rectangle 419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6" name="Rectangle 419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7" name="Rectangle 419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8" name="Rectangle 419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9" name="Rectangle 419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0" name="Rectangle 419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50" name="Group 4149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77" name="Rectangle 417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8" name="Rectangle 417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9" name="Rectangle 417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0" name="Rectangle 417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1" name="Rectangle 418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2" name="Rectangle 418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3" name="Rectangle 418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4" name="Rectangle 418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5" name="Rectangle 418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6" name="Rectangle 418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7" name="Rectangle 418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8" name="Rectangle 418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51" name="Group 4150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65" name="Rectangle 416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6" name="Rectangle 416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7" name="Rectangle 416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8" name="Rectangle 416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9" name="Rectangle 416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0" name="Rectangle 416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1" name="Rectangle 417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2" name="Rectangle 417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3" name="Rectangle 417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4" name="Rectangle 417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5" name="Rectangle 417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6" name="Rectangle 417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52" name="Group 4151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53" name="Rectangle 415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4" name="Rectangle 415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5" name="Rectangle 4154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6" name="Rectangle 415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7" name="Rectangle 415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8" name="Rectangle 415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9" name="Rectangle 415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0" name="Rectangle 415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1" name="Rectangle 416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2" name="Rectangle 416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3" name="Rectangle 416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4" name="Rectangle 416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5" name="Group 24"/>
            <p:cNvGrpSpPr/>
            <p:nvPr/>
          </p:nvGrpSpPr>
          <p:grpSpPr>
            <a:xfrm>
              <a:off x="3304409" y="5408338"/>
              <a:ext cx="1171022" cy="1136123"/>
              <a:chOff x="3152009" y="5408338"/>
              <a:chExt cx="1171022" cy="1136123"/>
            </a:xfrm>
          </p:grpSpPr>
          <p:grpSp>
            <p:nvGrpSpPr>
              <p:cNvPr id="4330" name="Group 4329"/>
              <p:cNvGrpSpPr/>
              <p:nvPr/>
            </p:nvGrpSpPr>
            <p:grpSpPr>
              <a:xfrm>
                <a:off x="3637996" y="5790993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523" name="Rectangle 452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4" name="Rectangle 452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5" name="Rectangle 452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6" name="Rectangle 452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1" name="Group 4330"/>
              <p:cNvGrpSpPr/>
              <p:nvPr/>
            </p:nvGrpSpPr>
            <p:grpSpPr>
              <a:xfrm>
                <a:off x="3440892" y="5972509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519" name="Rectangle 45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0" name="Rectangle 45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1" name="Rectangle 45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2" name="Rectangle 45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2" name="Group 4331"/>
              <p:cNvGrpSpPr/>
              <p:nvPr/>
            </p:nvGrpSpPr>
            <p:grpSpPr>
              <a:xfrm>
                <a:off x="3837448" y="6165220"/>
                <a:ext cx="193881" cy="192563"/>
                <a:chOff x="2819406" y="5014105"/>
                <a:chExt cx="635012" cy="630694"/>
              </a:xfrm>
            </p:grpSpPr>
            <p:sp>
              <p:nvSpPr>
                <p:cNvPr id="4515" name="Rectangle 45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6" name="Rectangle 45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7" name="Rectangle 45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8" name="Rectangle 45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3" name="Group 4332"/>
              <p:cNvGrpSpPr/>
              <p:nvPr/>
            </p:nvGrpSpPr>
            <p:grpSpPr>
              <a:xfrm>
                <a:off x="3253223" y="5786304"/>
                <a:ext cx="193881" cy="192563"/>
                <a:chOff x="2819406" y="5014105"/>
                <a:chExt cx="635012" cy="630694"/>
              </a:xfrm>
            </p:grpSpPr>
            <p:sp>
              <p:nvSpPr>
                <p:cNvPr id="4511" name="Rectangle 45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" name="Rectangle 45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" name="Rectangle 45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4" name="Rectangle 45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4" name="Group 4333"/>
              <p:cNvGrpSpPr/>
              <p:nvPr/>
            </p:nvGrpSpPr>
            <p:grpSpPr>
              <a:xfrm>
                <a:off x="4033906" y="5591742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507" name="Rectangle 45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" name="Rectangle 45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" name="Rectangle 45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" name="Rectangle 45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5" name="Group 4334"/>
              <p:cNvGrpSpPr/>
              <p:nvPr/>
            </p:nvGrpSpPr>
            <p:grpSpPr>
              <a:xfrm>
                <a:off x="3444522" y="5409575"/>
                <a:ext cx="193881" cy="192563"/>
                <a:chOff x="2819406" y="5014105"/>
                <a:chExt cx="635012" cy="630694"/>
              </a:xfrm>
            </p:grpSpPr>
            <p:sp>
              <p:nvSpPr>
                <p:cNvPr id="4503" name="Rectangle 45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4" name="Rectangle 45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" name="Rectangle 45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" name="Rectangle 45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6" name="Group 4335"/>
              <p:cNvGrpSpPr/>
              <p:nvPr/>
            </p:nvGrpSpPr>
            <p:grpSpPr>
              <a:xfrm>
                <a:off x="4033905" y="5786832"/>
                <a:ext cx="193881" cy="192563"/>
                <a:chOff x="2819406" y="5014105"/>
                <a:chExt cx="635012" cy="630694"/>
              </a:xfrm>
            </p:grpSpPr>
            <p:sp>
              <p:nvSpPr>
                <p:cNvPr id="4499" name="Rectangle 449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0" name="Rectangle 449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1" name="Rectangle 450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2" name="Rectangle 450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7" name="Group 4336"/>
              <p:cNvGrpSpPr/>
              <p:nvPr/>
            </p:nvGrpSpPr>
            <p:grpSpPr>
              <a:xfrm>
                <a:off x="3154688" y="6346376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495" name="Rectangle 449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6" name="Rectangle 449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7" name="Rectangle 449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8" name="Rectangle 449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8" name="Group 4337"/>
              <p:cNvGrpSpPr/>
              <p:nvPr/>
            </p:nvGrpSpPr>
            <p:grpSpPr>
              <a:xfrm>
                <a:off x="3152009" y="540833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339" name="Group 4338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83" name="Rectangle 44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4" name="Rectangle 44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5" name="Rectangle 44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6" name="Rectangle 44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7" name="Rectangle 44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8" name="Rectangle 44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9" name="Rectangle 44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0" name="Rectangle 44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1" name="Rectangle 44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2" name="Rectangle 44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3" name="Rectangle 44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4" name="Rectangle 44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0" name="Group 4339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71" name="Rectangle 44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2" name="Rectangle 44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3" name="Rectangle 44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4" name="Rectangle 44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5" name="Rectangle 44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6" name="Rectangle 44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7" name="Rectangle 44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8" name="Rectangle 44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9" name="Rectangle 44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0" name="Rectangle 44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1" name="Rectangle 44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2" name="Rectangle 44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1" name="Group 4340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59" name="Rectangle 44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0" name="Rectangle 44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1" name="Rectangle 446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2" name="Rectangle 44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3" name="Rectangle 44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4" name="Rectangle 44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5" name="Rectangle 44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6" name="Rectangle 44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7" name="Rectangle 44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8" name="Rectangle 44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9" name="Rectangle 44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0" name="Rectangle 44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2" name="Group 4341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47" name="Rectangle 444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8" name="Rectangle 444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9" name="Rectangle 444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0" name="Rectangle 444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1" name="Rectangle 445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2" name="Rectangle 445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3" name="Rectangle 445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4" name="Rectangle 445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5" name="Rectangle 445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6" name="Rectangle 445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7" name="Rectangle 445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8" name="Rectangle 445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3" name="Group 4342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35" name="Rectangle 443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6" name="Rectangle 443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7" name="Rectangle 443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8" name="Rectangle 443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9" name="Rectangle 443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0" name="Rectangle 443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1" name="Rectangle 444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2" name="Rectangle 444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3" name="Rectangle 444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4" name="Rectangle 444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5" name="Rectangle 444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6" name="Rectangle 444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4" name="Group 4343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23" name="Rectangle 442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4" name="Rectangle 442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5" name="Rectangle 442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6" name="Rectangle 442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7" name="Rectangle 442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8" name="Rectangle 442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9" name="Rectangle 442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0" name="Rectangle 442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1" name="Rectangle 443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2" name="Rectangle 443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3" name="Rectangle 443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4" name="Rectangle 443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5" name="Group 4344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11" name="Rectangle 441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2" name="Rectangle 441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3" name="Rectangle 441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4" name="Rectangle 44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5" name="Rectangle 441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6" name="Rectangle 441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7" name="Rectangle 441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8" name="Rectangle 441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9" name="Rectangle 441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0" name="Rectangle 441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1" name="Rectangle 442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2" name="Rectangle 442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6" name="Group 4345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99" name="Rectangle 43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0" name="Rectangle 43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1" name="Rectangle 44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2" name="Rectangle 44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3" name="Rectangle 44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4" name="Rectangle 44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5" name="Rectangle 44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6" name="Rectangle 44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7" name="Rectangle 44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8" name="Rectangle 44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9" name="Rectangle 44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0" name="Rectangle 44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7" name="Group 4346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87" name="Rectangle 43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8" name="Rectangle 43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9" name="Rectangle 43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0" name="Rectangle 43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1" name="Rectangle 43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2" name="Rectangle 43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3" name="Rectangle 43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4" name="Rectangle 43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5" name="Rectangle 43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6" name="Rectangle 43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7" name="Rectangle 43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8" name="Rectangle 43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8" name="Group 4347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75" name="Rectangle 437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6" name="Rectangle 437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7" name="Rectangle 437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8" name="Rectangle 437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9" name="Rectangle 437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0" name="Rectangle 437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1" name="Rectangle 438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2" name="Rectangle 438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3" name="Rectangle 438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4" name="Rectangle 438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5" name="Rectangle 438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6" name="Rectangle 438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9" name="Group 4348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63" name="Rectangle 436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4" name="Rectangle 436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5" name="Rectangle 436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6" name="Rectangle 436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7" name="Rectangle 436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8" name="Rectangle 436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9" name="Rectangle 436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0" name="Rectangle 436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1" name="Rectangle 437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2" name="Rectangle 437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3" name="Rectangle 437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4" name="Rectangle 437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50" name="Group 4349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51" name="Rectangle 435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2" name="Rectangle 435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3" name="Rectangle 4352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4" name="Rectangle 435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5" name="Rectangle 435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6" name="Rectangle 435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7" name="Rectangle 435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8" name="Rectangle 435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9" name="Rectangle 435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0" name="Rectangle 435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1" name="Rectangle 436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2" name="Rectangle 436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4845098" y="5404953"/>
              <a:ext cx="1172317" cy="1147824"/>
              <a:chOff x="4692698" y="5404953"/>
              <a:chExt cx="1172317" cy="1147824"/>
            </a:xfrm>
          </p:grpSpPr>
          <p:grpSp>
            <p:nvGrpSpPr>
              <p:cNvPr id="4528" name="Group 4527"/>
              <p:cNvGrpSpPr/>
              <p:nvPr/>
            </p:nvGrpSpPr>
            <p:grpSpPr>
              <a:xfrm>
                <a:off x="4692698" y="5404953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721" name="Rectangle 47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2" name="Rectangle 47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3" name="Rectangle 47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4" name="Rectangle 47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29" name="Group 4528"/>
              <p:cNvGrpSpPr/>
              <p:nvPr/>
            </p:nvGrpSpPr>
            <p:grpSpPr>
              <a:xfrm>
                <a:off x="5285076" y="5588520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717" name="Rectangle 47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8" name="Rectangle 47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9" name="Rectangle 47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0" name="Rectangle 47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0" name="Group 4529"/>
              <p:cNvGrpSpPr/>
              <p:nvPr/>
            </p:nvGrpSpPr>
            <p:grpSpPr>
              <a:xfrm>
                <a:off x="5379432" y="6165690"/>
                <a:ext cx="193881" cy="192563"/>
                <a:chOff x="2819406" y="5014105"/>
                <a:chExt cx="635012" cy="630694"/>
              </a:xfrm>
            </p:grpSpPr>
            <p:sp>
              <p:nvSpPr>
                <p:cNvPr id="4713" name="Rectangle 471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4" name="Rectangle 471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5" name="Rectangle 471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6" name="Rectangle 471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1" name="Group 4530"/>
              <p:cNvGrpSpPr/>
              <p:nvPr/>
            </p:nvGrpSpPr>
            <p:grpSpPr>
              <a:xfrm>
                <a:off x="4795207" y="5786774"/>
                <a:ext cx="193881" cy="192563"/>
                <a:chOff x="2819406" y="5014105"/>
                <a:chExt cx="635012" cy="630694"/>
              </a:xfrm>
            </p:grpSpPr>
            <p:sp>
              <p:nvSpPr>
                <p:cNvPr id="4709" name="Rectangle 470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0" name="Rectangle 470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1" name="Rectangle 471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2" name="Rectangle 471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2" name="Group 4531"/>
              <p:cNvGrpSpPr/>
              <p:nvPr/>
            </p:nvGrpSpPr>
            <p:grpSpPr>
              <a:xfrm>
                <a:off x="5172990" y="6255340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705" name="Rectangle 470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6" name="Rectangle 470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7" name="Rectangle 470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8" name="Rectangle 470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3" name="Group 4532"/>
              <p:cNvGrpSpPr/>
              <p:nvPr/>
            </p:nvGrpSpPr>
            <p:grpSpPr>
              <a:xfrm>
                <a:off x="4986506" y="5410045"/>
                <a:ext cx="193881" cy="192563"/>
                <a:chOff x="2819406" y="5014105"/>
                <a:chExt cx="635012" cy="630694"/>
              </a:xfrm>
            </p:grpSpPr>
            <p:sp>
              <p:nvSpPr>
                <p:cNvPr id="4701" name="Rectangle 470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2" name="Rectangle 470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3" name="Rectangle 470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4" name="Rectangle 470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4" name="Group 4533"/>
              <p:cNvGrpSpPr/>
              <p:nvPr/>
            </p:nvGrpSpPr>
            <p:grpSpPr>
              <a:xfrm>
                <a:off x="5575889" y="5787302"/>
                <a:ext cx="193881" cy="192563"/>
                <a:chOff x="2819406" y="5014105"/>
                <a:chExt cx="635012" cy="630694"/>
              </a:xfrm>
            </p:grpSpPr>
            <p:sp>
              <p:nvSpPr>
                <p:cNvPr id="4697" name="Rectangle 469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8" name="Rectangle 469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9" name="Rectangle 469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0" name="Rectangle 469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5" name="Group 4534"/>
              <p:cNvGrpSpPr/>
              <p:nvPr/>
            </p:nvGrpSpPr>
            <p:grpSpPr>
              <a:xfrm>
                <a:off x="5670028" y="636021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693" name="Rectangle 469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4" name="Rectangle 469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5" name="Rectangle 469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6" name="Rectangle 469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6" name="Group 4535"/>
              <p:cNvGrpSpPr/>
              <p:nvPr/>
            </p:nvGrpSpPr>
            <p:grpSpPr>
              <a:xfrm>
                <a:off x="4693993" y="540880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537" name="Group 4536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81" name="Rectangle 468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2" name="Rectangle 468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3" name="Rectangle 468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4" name="Rectangle 468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5" name="Rectangle 468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6" name="Rectangle 468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7" name="Rectangle 468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8" name="Rectangle 468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9" name="Rectangle 468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0" name="Rectangle 468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1" name="Rectangle 469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2" name="Rectangle 469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38" name="Group 4537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69" name="Rectangle 46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0" name="Rectangle 46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1" name="Rectangle 46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2" name="Rectangle 46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3" name="Rectangle 46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4" name="Rectangle 46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5" name="Rectangle 46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6" name="Rectangle 46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7" name="Rectangle 46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8" name="Rectangle 46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9" name="Rectangle 46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0" name="Rectangle 46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39" name="Group 4538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57" name="Rectangle 46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8" name="Rectangle 46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9" name="Rectangle 465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0" name="Rectangle 46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1" name="Rectangle 46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2" name="Rectangle 46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3" name="Rectangle 46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4" name="Rectangle 46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5" name="Rectangle 46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6" name="Rectangle 46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7" name="Rectangle 46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8" name="Rectangle 46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0" name="Group 4539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45" name="Rectangle 464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6" name="Rectangle 464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7" name="Rectangle 464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8" name="Rectangle 464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9" name="Rectangle 464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0" name="Rectangle 464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1" name="Rectangle 465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2" name="Rectangle 465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3" name="Rectangle 465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4" name="Rectangle 465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5" name="Rectangle 465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6" name="Rectangle 465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1" name="Group 4540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33" name="Rectangle 463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4" name="Rectangle 463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5" name="Rectangle 463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6" name="Rectangle 463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7" name="Rectangle 463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8" name="Rectangle 463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9" name="Rectangle 463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0" name="Rectangle 463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1" name="Rectangle 464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2" name="Rectangle 464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3" name="Rectangle 464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4" name="Rectangle 464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2" name="Group 4541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21" name="Rectangle 462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2" name="Rectangle 462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3" name="Rectangle 462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4" name="Rectangle 462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5" name="Rectangle 462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6" name="Rectangle 462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7" name="Rectangle 462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8" name="Rectangle 462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9" name="Rectangle 462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0" name="Rectangle 462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1" name="Rectangle 463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2" name="Rectangle 463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3" name="Group 4542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09" name="Rectangle 460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0" name="Rectangle 460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1" name="Rectangle 461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2" name="Rectangle 461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3" name="Rectangle 461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4" name="Rectangle 461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5" name="Rectangle 461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6" name="Rectangle 461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7" name="Rectangle 461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8" name="Rectangle 461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9" name="Rectangle 461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0" name="Rectangle 461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4" name="Group 4543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97" name="Rectangle 459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8" name="Rectangle 459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9" name="Rectangle 459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0" name="Rectangle 459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1" name="Rectangle 460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2" name="Rectangle 460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3" name="Rectangle 460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4" name="Rectangle 460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5" name="Rectangle 460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6" name="Rectangle 460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7" name="Rectangle 460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8" name="Rectangle 460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5" name="Group 4544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85" name="Rectangle 458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6" name="Rectangle 458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7" name="Rectangle 458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8" name="Rectangle 458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9" name="Rectangle 458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0" name="Rectangle 458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1" name="Rectangle 459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2" name="Rectangle 459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3" name="Rectangle 459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4" name="Rectangle 459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5" name="Rectangle 459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6" name="Rectangle 459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6" name="Group 4545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73" name="Rectangle 457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4" name="Rectangle 457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5" name="Rectangle 457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6" name="Rectangle 457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7" name="Rectangle 457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8" name="Rectangle 457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9" name="Rectangle 457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0" name="Rectangle 457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1" name="Rectangle 458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2" name="Rectangle 458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3" name="Rectangle 458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4" name="Rectangle 458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7" name="Group 4546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61" name="Rectangle 456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2" name="Rectangle 456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3" name="Rectangle 456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4" name="Rectangle 456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5" name="Rectangle 456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6" name="Rectangle 456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7" name="Rectangle 456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8" name="Rectangle 456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9" name="Rectangle 456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0" name="Rectangle 456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1" name="Rectangle 457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2" name="Rectangle 457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8" name="Group 4547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49" name="Rectangle 454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0" name="Rectangle 454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1" name="Rectangle 4550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2" name="Rectangle 455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3" name="Rectangle 455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4" name="Rectangle 455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5" name="Rectangle 455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6" name="Rectangle 455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7" name="Rectangle 455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8" name="Rectangle 455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9" name="Rectangle 455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0" name="Rectangle 455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3" name="Group 22"/>
            <p:cNvGrpSpPr/>
            <p:nvPr/>
          </p:nvGrpSpPr>
          <p:grpSpPr>
            <a:xfrm>
              <a:off x="6388376" y="5409278"/>
              <a:ext cx="1172716" cy="1136123"/>
              <a:chOff x="6235976" y="5409278"/>
              <a:chExt cx="1172716" cy="1136123"/>
            </a:xfrm>
          </p:grpSpPr>
          <p:grpSp>
            <p:nvGrpSpPr>
              <p:cNvPr id="4726" name="Group 4725"/>
              <p:cNvGrpSpPr/>
              <p:nvPr/>
            </p:nvGrpSpPr>
            <p:grpSpPr>
              <a:xfrm>
                <a:off x="6340288" y="616199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919" name="Rectangle 49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0" name="Rectangle 49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1" name="Rectangle 49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2" name="Rectangle 49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7" name="Group 4726"/>
              <p:cNvGrpSpPr/>
              <p:nvPr/>
            </p:nvGrpSpPr>
            <p:grpSpPr>
              <a:xfrm>
                <a:off x="6428964" y="5973127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915" name="Rectangle 49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6" name="Rectangle 49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7" name="Rectangle 49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8" name="Rectangle 49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8" name="Group 4727"/>
              <p:cNvGrpSpPr/>
              <p:nvPr/>
            </p:nvGrpSpPr>
            <p:grpSpPr>
              <a:xfrm>
                <a:off x="6921415" y="6166160"/>
                <a:ext cx="193881" cy="192563"/>
                <a:chOff x="2819406" y="5014105"/>
                <a:chExt cx="635012" cy="630694"/>
              </a:xfrm>
            </p:grpSpPr>
            <p:sp>
              <p:nvSpPr>
                <p:cNvPr id="4911" name="Rectangle 49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2" name="Rectangle 49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3" name="Rectangle 49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4" name="Rectangle 49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9" name="Group 4728"/>
              <p:cNvGrpSpPr/>
              <p:nvPr/>
            </p:nvGrpSpPr>
            <p:grpSpPr>
              <a:xfrm>
                <a:off x="6337190" y="5787244"/>
                <a:ext cx="193881" cy="192563"/>
                <a:chOff x="2819406" y="5014105"/>
                <a:chExt cx="635012" cy="630694"/>
              </a:xfrm>
            </p:grpSpPr>
            <p:sp>
              <p:nvSpPr>
                <p:cNvPr id="4907" name="Rectangle 49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8" name="Rectangle 49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9" name="Rectangle 49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0" name="Rectangle 49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0" name="Group 4729"/>
              <p:cNvGrpSpPr/>
              <p:nvPr/>
            </p:nvGrpSpPr>
            <p:grpSpPr>
              <a:xfrm>
                <a:off x="7214811" y="6160275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903" name="Rectangle 49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4" name="Rectangle 49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5" name="Rectangle 49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6" name="Rectangle 49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1" name="Group 4730"/>
              <p:cNvGrpSpPr/>
              <p:nvPr/>
            </p:nvGrpSpPr>
            <p:grpSpPr>
              <a:xfrm>
                <a:off x="6528489" y="5410515"/>
                <a:ext cx="193881" cy="192563"/>
                <a:chOff x="2819406" y="5014105"/>
                <a:chExt cx="635012" cy="630694"/>
              </a:xfrm>
            </p:grpSpPr>
            <p:sp>
              <p:nvSpPr>
                <p:cNvPr id="4899" name="Rectangle 489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0" name="Rectangle 489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1" name="Rectangle 490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2" name="Rectangle 490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2" name="Group 4731"/>
              <p:cNvGrpSpPr/>
              <p:nvPr/>
            </p:nvGrpSpPr>
            <p:grpSpPr>
              <a:xfrm>
                <a:off x="7117872" y="5787772"/>
                <a:ext cx="193881" cy="192563"/>
                <a:chOff x="2819406" y="5014105"/>
                <a:chExt cx="635012" cy="630694"/>
              </a:xfrm>
            </p:grpSpPr>
            <p:sp>
              <p:nvSpPr>
                <p:cNvPr id="4895" name="Rectangle 489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6" name="Rectangle 489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7" name="Rectangle 489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8" name="Rectangle 489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3" name="Group 4732"/>
              <p:cNvGrpSpPr/>
              <p:nvPr/>
            </p:nvGrpSpPr>
            <p:grpSpPr>
              <a:xfrm>
                <a:off x="6917133" y="551001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891" name="Rectangle 489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2" name="Rectangle 489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3" name="Rectangle 489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4" name="Rectangle 489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4" name="Group 4733"/>
              <p:cNvGrpSpPr/>
              <p:nvPr/>
            </p:nvGrpSpPr>
            <p:grpSpPr>
              <a:xfrm>
                <a:off x="6235976" y="540927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735" name="Group 4734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79" name="Rectangle 487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0" name="Rectangle 487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1" name="Rectangle 488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2" name="Rectangle 488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3" name="Rectangle 488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4" name="Rectangle 488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5" name="Rectangle 488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6" name="Rectangle 488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7" name="Rectangle 488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8" name="Rectangle 488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9" name="Rectangle 488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0" name="Rectangle 488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6" name="Group 4735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67" name="Rectangle 486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8" name="Rectangle 486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9" name="Rectangle 486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0" name="Rectangle 486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1" name="Rectangle 487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2" name="Rectangle 487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3" name="Rectangle 487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4" name="Rectangle 487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5" name="Rectangle 487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6" name="Rectangle 487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7" name="Rectangle 487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8" name="Rectangle 48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7" name="Group 4736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55" name="Rectangle 485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6" name="Rectangle 485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7" name="Rectangle 485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8" name="Rectangle 485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9" name="Rectangle 485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0" name="Rectangle 485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1" name="Rectangle 486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2" name="Rectangle 486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3" name="Rectangle 486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4" name="Rectangle 486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5" name="Rectangle 486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6" name="Rectangle 486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8" name="Group 4737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43" name="Rectangle 484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4" name="Rectangle 484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5" name="Rectangle 484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6" name="Rectangle 484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7" name="Rectangle 484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8" name="Rectangle 484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9" name="Rectangle 484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0" name="Rectangle 484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1" name="Rectangle 485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2" name="Rectangle 485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3" name="Rectangle 485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4" name="Rectangle 485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9" name="Group 4738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31" name="Rectangle 483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2" name="Rectangle 483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3" name="Rectangle 483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4" name="Rectangle 483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5" name="Rectangle 483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6" name="Rectangle 483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7" name="Rectangle 483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8" name="Rectangle 483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9" name="Rectangle 483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0" name="Rectangle 483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1" name="Rectangle 484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2" name="Rectangle 484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0" name="Group 4739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19" name="Rectangle 481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0" name="Rectangle 481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1" name="Rectangle 482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2" name="Rectangle 482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3" name="Rectangle 482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4" name="Rectangle 482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5" name="Rectangle 482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6" name="Rectangle 482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7" name="Rectangle 482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8" name="Rectangle 482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9" name="Rectangle 482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0" name="Rectangle 482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1" name="Group 4740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07" name="Rectangle 480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8" name="Rectangle 480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9" name="Rectangle 480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0" name="Rectangle 480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1" name="Rectangle 481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2" name="Rectangle 481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3" name="Rectangle 481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4" name="Rectangle 481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5" name="Rectangle 481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6" name="Rectangle 481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7" name="Rectangle 481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8" name="Rectangle 481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2" name="Group 4741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95" name="Rectangle 479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6" name="Rectangle 479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7" name="Rectangle 479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8" name="Rectangle 479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9" name="Rectangle 479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0" name="Rectangle 479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1" name="Rectangle 480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2" name="Rectangle 480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3" name="Rectangle 480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4" name="Rectangle 480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5" name="Rectangle 480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6" name="Rectangle 480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3" name="Group 474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83" name="Rectangle 47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4" name="Rectangle 47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5" name="Rectangle 47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6" name="Rectangle 47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7" name="Rectangle 47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8" name="Rectangle 47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9" name="Rectangle 47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0" name="Rectangle 47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1" name="Rectangle 47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2" name="Rectangle 47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3" name="Rectangle 47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4" name="Rectangle 47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4" name="Group 474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71" name="Rectangle 47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2" name="Rectangle 47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3" name="Rectangle 47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4" name="Rectangle 47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5" name="Rectangle 47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6" name="Rectangle 47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7" name="Rectangle 47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8" name="Rectangle 47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9" name="Rectangle 47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0" name="Rectangle 47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1" name="Rectangle 47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2" name="Rectangle 47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5" name="Group 4744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59" name="Rectangle 47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0" name="Rectangle 47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1" name="Rectangle 476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2" name="Rectangle 47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3" name="Rectangle 47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4" name="Rectangle 47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5" name="Rectangle 47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6" name="Rectangle 47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7" name="Rectangle 47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8" name="Rectangle 47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9" name="Rectangle 47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0" name="Rectangle 47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6" name="Group 4745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47" name="Rectangle 474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8" name="Rectangle 474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9" name="Rectangle 4748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0" name="Rectangle 474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1" name="Rectangle 475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2" name="Rectangle 475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3" name="Rectangle 475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4" name="Rectangle 475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5" name="Rectangle 475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6" name="Rectangle 475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7" name="Rectangle 475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8" name="Rectangle 475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28" name="Straight Arrow Connector 27"/>
            <p:cNvCxnSpPr/>
            <p:nvPr/>
          </p:nvCxnSpPr>
          <p:spPr>
            <a:xfrm>
              <a:off x="1748572" y="5130800"/>
              <a:ext cx="58108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944055" y="4957456"/>
              <a:ext cx="12879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generations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727798" y="1643023"/>
            <a:ext cx="84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Patch size</a:t>
            </a:r>
            <a:endParaRPr lang="en-US" dirty="0"/>
          </a:p>
        </p:txBody>
      </p:sp>
      <p:sp>
        <p:nvSpPr>
          <p:cNvPr id="4924" name="TextBox 4923"/>
          <p:cNvSpPr txBox="1"/>
          <p:nvPr/>
        </p:nvSpPr>
        <p:spPr>
          <a:xfrm>
            <a:off x="86294" y="4149546"/>
            <a:ext cx="155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75%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925" name="TextBox 4924"/>
          <p:cNvSpPr txBox="1"/>
          <p:nvPr/>
        </p:nvSpPr>
        <p:spPr>
          <a:xfrm>
            <a:off x="247665" y="3169452"/>
            <a:ext cx="186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1	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48552" y="1308571"/>
            <a:ext cx="4090141" cy="1828800"/>
            <a:chOff x="2448552" y="1308571"/>
            <a:chExt cx="4090141" cy="182880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653717" y="1308571"/>
              <a:ext cx="1884976" cy="1828800"/>
              <a:chOff x="505895" y="2729587"/>
              <a:chExt cx="3835410" cy="3721109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815964" y="4584355"/>
                <a:ext cx="635012" cy="630694"/>
                <a:chOff x="2819406" y="5014105"/>
                <a:chExt cx="635012" cy="630694"/>
              </a:xfrm>
            </p:grpSpPr>
            <p:sp>
              <p:nvSpPr>
                <p:cNvPr id="203" name="Rectangle 2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1450976" y="3982816"/>
                <a:ext cx="635012" cy="630694"/>
                <a:chOff x="2819406" y="5014105"/>
                <a:chExt cx="635012" cy="630694"/>
              </a:xfrm>
            </p:grpSpPr>
            <p:sp>
              <p:nvSpPr>
                <p:cNvPr id="452" name="Rectangle 451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7" name="Group 456"/>
              <p:cNvGrpSpPr/>
              <p:nvPr/>
            </p:nvGrpSpPr>
            <p:grpSpPr>
              <a:xfrm>
                <a:off x="1475321" y="4586331"/>
                <a:ext cx="635012" cy="630694"/>
                <a:chOff x="2819406" y="5014105"/>
                <a:chExt cx="635012" cy="630694"/>
              </a:xfrm>
            </p:grpSpPr>
            <p:sp>
              <p:nvSpPr>
                <p:cNvPr id="458" name="Rectangle 457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2" name="Group 461"/>
              <p:cNvGrpSpPr/>
              <p:nvPr/>
            </p:nvGrpSpPr>
            <p:grpSpPr>
              <a:xfrm>
                <a:off x="828665" y="3972266"/>
                <a:ext cx="635012" cy="630694"/>
                <a:chOff x="2819406" y="5014105"/>
                <a:chExt cx="635012" cy="630694"/>
              </a:xfrm>
            </p:grpSpPr>
            <p:sp>
              <p:nvSpPr>
                <p:cNvPr id="463" name="Rectangle 46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7" name="Group 466"/>
              <p:cNvGrpSpPr/>
              <p:nvPr/>
            </p:nvGrpSpPr>
            <p:grpSpPr>
              <a:xfrm>
                <a:off x="3072356" y="3347115"/>
                <a:ext cx="635012" cy="630694"/>
                <a:chOff x="2819406" y="5014105"/>
                <a:chExt cx="635012" cy="630694"/>
              </a:xfrm>
            </p:grpSpPr>
            <p:sp>
              <p:nvSpPr>
                <p:cNvPr id="468" name="Rectangle 467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" name="Group 471"/>
              <p:cNvGrpSpPr/>
              <p:nvPr/>
            </p:nvGrpSpPr>
            <p:grpSpPr>
              <a:xfrm>
                <a:off x="3690410" y="3940332"/>
                <a:ext cx="635012" cy="630694"/>
                <a:chOff x="2819406" y="5014105"/>
                <a:chExt cx="635012" cy="630694"/>
              </a:xfrm>
            </p:grpSpPr>
            <p:sp>
              <p:nvSpPr>
                <p:cNvPr id="473" name="Rectangle 47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/>
              <p:cNvGrpSpPr/>
              <p:nvPr/>
            </p:nvGrpSpPr>
            <p:grpSpPr>
              <a:xfrm>
                <a:off x="3063888" y="3940337"/>
                <a:ext cx="635012" cy="630694"/>
                <a:chOff x="2819406" y="5014105"/>
                <a:chExt cx="635012" cy="630694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3703111" y="3343303"/>
                <a:ext cx="635012" cy="630694"/>
                <a:chOff x="2819406" y="5014105"/>
                <a:chExt cx="635012" cy="630694"/>
              </a:xfrm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9" name="Group 448"/>
              <p:cNvGrpSpPr/>
              <p:nvPr/>
            </p:nvGrpSpPr>
            <p:grpSpPr>
              <a:xfrm>
                <a:off x="505895" y="2729587"/>
                <a:ext cx="3835410" cy="3721109"/>
                <a:chOff x="901701" y="1601066"/>
                <a:chExt cx="3835410" cy="3721109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150" name="Rectangle 149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6" name="Group 255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57" name="Rectangle 2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1" name="Group 310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25" name="Rectangle 32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13" name="Rectangle 31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5" name="Group 284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99" name="Rectangle 2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" name="Group 285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87" name="Rectangle 2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3" name="Group 42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7" name="Rectangle 43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5" name="Rectangle 42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Rectangle 42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1" name="Rectangle 41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8" name="Group 397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9" name="Rectangle 3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65" name="Group 764"/>
            <p:cNvGrpSpPr>
              <a:grpSpLocks noChangeAspect="1"/>
            </p:cNvGrpSpPr>
            <p:nvPr/>
          </p:nvGrpSpPr>
          <p:grpSpPr>
            <a:xfrm>
              <a:off x="2448552" y="1308571"/>
              <a:ext cx="1873634" cy="1828800"/>
              <a:chOff x="2037332" y="1925072"/>
              <a:chExt cx="3835410" cy="3743632"/>
            </a:xfrm>
          </p:grpSpPr>
          <p:grpSp>
            <p:nvGrpSpPr>
              <p:cNvPr id="766" name="Group 765"/>
              <p:cNvGrpSpPr/>
              <p:nvPr/>
            </p:nvGrpSpPr>
            <p:grpSpPr>
              <a:xfrm>
                <a:off x="2045794" y="4386148"/>
                <a:ext cx="635012" cy="630694"/>
                <a:chOff x="2819406" y="5014105"/>
                <a:chExt cx="635012" cy="630694"/>
              </a:xfrm>
            </p:grpSpPr>
            <p:sp>
              <p:nvSpPr>
                <p:cNvPr id="959" name="Rectangle 95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0" name="Rectangle 95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Rectangle 96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Rectangle 96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7" name="Group 766"/>
              <p:cNvGrpSpPr/>
              <p:nvPr/>
            </p:nvGrpSpPr>
            <p:grpSpPr>
              <a:xfrm>
                <a:off x="2989834" y="5038010"/>
                <a:ext cx="635012" cy="630694"/>
                <a:chOff x="2819406" y="5014105"/>
                <a:chExt cx="635012" cy="630694"/>
              </a:xfrm>
            </p:grpSpPr>
            <p:sp>
              <p:nvSpPr>
                <p:cNvPr id="955" name="Rectangle 95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Rectangle 95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Rectangle 95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Rectangle 95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>
              <a:xfrm>
                <a:off x="4281014" y="4421969"/>
                <a:ext cx="635012" cy="630694"/>
                <a:chOff x="2819406" y="5014105"/>
                <a:chExt cx="635012" cy="630694"/>
              </a:xfrm>
            </p:grpSpPr>
            <p:sp>
              <p:nvSpPr>
                <p:cNvPr id="951" name="Rectangle 95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2" name="Rectangle 95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Rectangle 95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4" name="Rectangle 95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>
              <a:xfrm>
                <a:off x="2367523" y="3180917"/>
                <a:ext cx="635012" cy="630694"/>
                <a:chOff x="2819406" y="5014105"/>
                <a:chExt cx="635012" cy="630694"/>
              </a:xfrm>
            </p:grpSpPr>
            <p:sp>
              <p:nvSpPr>
                <p:cNvPr id="947" name="Rectangle 94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Rectangle 94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Rectangle 94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0" name="Rectangle 94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0" name="Group 769"/>
              <p:cNvGrpSpPr/>
              <p:nvPr/>
            </p:nvGrpSpPr>
            <p:grpSpPr>
              <a:xfrm>
                <a:off x="4268304" y="2555766"/>
                <a:ext cx="635012" cy="630694"/>
                <a:chOff x="2819406" y="5014105"/>
                <a:chExt cx="635012" cy="630694"/>
              </a:xfrm>
            </p:grpSpPr>
            <p:sp>
              <p:nvSpPr>
                <p:cNvPr id="943" name="Rectangle 94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Rectangle 94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5" name="Rectangle 94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6" name="Rectangle 94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1" name="Group 770"/>
              <p:cNvGrpSpPr/>
              <p:nvPr/>
            </p:nvGrpSpPr>
            <p:grpSpPr>
              <a:xfrm>
                <a:off x="2994076" y="1947029"/>
                <a:ext cx="635012" cy="630694"/>
                <a:chOff x="2819406" y="5014105"/>
                <a:chExt cx="635012" cy="630694"/>
              </a:xfrm>
            </p:grpSpPr>
            <p:sp>
              <p:nvSpPr>
                <p:cNvPr id="939" name="Rectangle 93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0" name="Rectangle 93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Rectangle 94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2" name="Rectangle 94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2" name="Group 771"/>
              <p:cNvGrpSpPr/>
              <p:nvPr/>
            </p:nvGrpSpPr>
            <p:grpSpPr>
              <a:xfrm>
                <a:off x="4924463" y="3182648"/>
                <a:ext cx="635012" cy="630694"/>
                <a:chOff x="2819406" y="5014105"/>
                <a:chExt cx="635012" cy="630694"/>
              </a:xfrm>
            </p:grpSpPr>
            <p:sp>
              <p:nvSpPr>
                <p:cNvPr id="935" name="Rectangle 93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Rectangle 93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Rectangle 93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8" name="Rectangle 93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3" name="Group 772"/>
              <p:cNvGrpSpPr/>
              <p:nvPr/>
            </p:nvGrpSpPr>
            <p:grpSpPr>
              <a:xfrm>
                <a:off x="3641770" y="1925072"/>
                <a:ext cx="635012" cy="630694"/>
                <a:chOff x="2819406" y="5014105"/>
                <a:chExt cx="635012" cy="630694"/>
              </a:xfrm>
            </p:grpSpPr>
            <p:sp>
              <p:nvSpPr>
                <p:cNvPr id="931" name="Rectangle 93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2" name="Rectangle 93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Rectangle 93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Rectangle 93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4" name="Group 773"/>
              <p:cNvGrpSpPr/>
              <p:nvPr/>
            </p:nvGrpSpPr>
            <p:grpSpPr>
              <a:xfrm>
                <a:off x="2037332" y="1938238"/>
                <a:ext cx="3835410" cy="3721109"/>
                <a:chOff x="901701" y="1601066"/>
                <a:chExt cx="3835410" cy="3721109"/>
              </a:xfrm>
            </p:grpSpPr>
            <p:grpSp>
              <p:nvGrpSpPr>
                <p:cNvPr id="775" name="Group 774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919" name="Rectangle 91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0" name="Rectangle 91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1" name="Rectangle 92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2" name="Rectangle 92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3" name="Rectangle 92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4" name="Rectangle 92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5" name="Rectangle 92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6" name="Rectangle 92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7" name="Rectangle 92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8" name="Rectangle 92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9" name="Rectangle 92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0" name="Rectangle 92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6" name="Group 775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907" name="Rectangle 90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8" name="Rectangle 90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1" name="Rectangle 91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2" name="Rectangle 91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3" name="Rectangle 91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4" name="Rectangle 91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5" name="Rectangle 91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6" name="Rectangle 91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7" name="Rectangle 91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8" name="Rectangle 91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7" name="Group 776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95" name="Rectangle 89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6" name="Rectangle 89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7" name="Rectangle 89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8" name="Rectangle 89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9" name="Rectangle 89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0" name="Rectangle 89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1" name="Rectangle 90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2" name="Rectangle 90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3" name="Rectangle 90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4" name="Rectangle 90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5" name="Rectangle 90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6" name="Rectangle 90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Group 777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83" name="Rectangle 8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4" name="Rectangle 8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5" name="Rectangle 8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Rectangle 8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7" name="Rectangle 8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" name="Rectangle 8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9" name="Rectangle 8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0" name="Rectangle 8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Rectangle 8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3" name="Rectangle 8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4" name="Rectangle 8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9" name="Group 778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71" name="Rectangle 8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2" name="Rectangle 8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3" name="Rectangle 8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4" name="Rectangle 8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6" name="Rectangle 8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7" name="Rectangle 8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8" name="Rectangle 8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9" name="Rectangle 8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0" name="Rectangle 8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1" name="Rectangle 8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2" name="Rectangle 8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0" name="Group 779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59" name="Rectangle 8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Rectangle 8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1" name="Rectangle 86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Rectangle 8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3" name="Rectangle 8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Rectangle 8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5" name="Rectangle 8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Rectangle 8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7" name="Rectangle 8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8" name="Rectangle 8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9" name="Rectangle 8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0" name="Rectangle 8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1" name="Group 780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8" name="Rectangle 84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0" name="Rectangle 84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3" name="Rectangle 85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" name="Rectangle 85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5" name="Rectangle 85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" name="Rectangle 85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Rectangle 85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2" name="Group 781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35" name="Rectangle 83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6" name="Rectangle 83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7" name="Rectangle 83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8" name="Rectangle 83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9" name="Rectangle 83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" name="Rectangle 83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2" name="Rectangle 84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3" name="Rectangle 84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4" name="Rectangle 84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5" name="Rectangle 84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6" name="Rectangle 84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3" name="Group 78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23" name="Rectangle 82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5" name="Rectangle 82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6" name="Rectangle 82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7" name="Rectangle 82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" name="Rectangle 82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9" name="Rectangle 82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1" name="Rectangle 83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2" name="Rectangle 83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Rectangle 83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4" name="Rectangle 83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4" name="Group 78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11" name="Rectangle 81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Rectangle 81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3" name="Rectangle 81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Rectangle 8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Rectangle 81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6" name="Rectangle 81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7" name="Rectangle 81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9" name="Rectangle 81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Rectangle 81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1" name="Rectangle 82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2" name="Rectangle 82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5" name="Group 784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799" name="Rectangle 7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0" name="Rectangle 7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1" name="Rectangle 8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2" name="Rectangle 8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Rectangle 8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4" name="Rectangle 8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Rectangle 8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8" name="Rectangle 8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Rectangle 8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0" name="Rectangle 8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6" name="Group 785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787" name="Rectangle 7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8" name="Rectangle 7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Rectangle 7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Rectangle 7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Rectangle 7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3" name="Rectangle 7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5" name="Rectangle 7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Rectangle 7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Rectangle 7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Rectangle 7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4926" name="TextBox 4925"/>
          <p:cNvSpPr txBox="1"/>
          <p:nvPr/>
        </p:nvSpPr>
        <p:spPr>
          <a:xfrm>
            <a:off x="2444780" y="3169452"/>
            <a:ext cx="186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2	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927" name="TextBox 4926"/>
          <p:cNvSpPr txBox="1"/>
          <p:nvPr/>
        </p:nvSpPr>
        <p:spPr>
          <a:xfrm>
            <a:off x="4654359" y="3169452"/>
            <a:ext cx="186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4	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8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Validation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 that there is uniform placement of patches everywhere that is not a constant patch</a:t>
            </a:r>
          </a:p>
          <a:p>
            <a:r>
              <a:rPr lang="en-US" dirty="0" smtClean="0"/>
              <a:t>Expect that total number of resources consumed by individual + number of resources remaining is constant </a:t>
            </a:r>
          </a:p>
        </p:txBody>
      </p:sp>
    </p:spTree>
    <p:extLst>
      <p:ext uri="{BB962C8B-B14F-4D97-AF65-F5344CB8AC3E}">
        <p14:creationId xmlns:p14="http://schemas.microsoft.com/office/powerpoint/2010/main" val="109691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Validation </a:t>
            </a:r>
            <a:endParaRPr lang="en-US" dirty="0"/>
          </a:p>
        </p:txBody>
      </p:sp>
      <p:pic>
        <p:nvPicPr>
          <p:cNvPr id="5" name="Picture 4" descr="example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7869" b="3854"/>
          <a:stretch/>
        </p:blipFill>
        <p:spPr>
          <a:xfrm>
            <a:off x="3924340" y="1300166"/>
            <a:ext cx="3255814" cy="2691041"/>
          </a:xfrm>
          <a:prstGeom prst="rect">
            <a:avLst/>
          </a:prstGeom>
        </p:spPr>
      </p:pic>
      <p:pic>
        <p:nvPicPr>
          <p:cNvPr id="6" name="Picture 5" descr="example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1" r="7181" b="4548"/>
          <a:stretch/>
        </p:blipFill>
        <p:spPr>
          <a:xfrm>
            <a:off x="347760" y="1300166"/>
            <a:ext cx="3280136" cy="267592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4035005"/>
            <a:ext cx="3924340" cy="10365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Without constant patches removed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76740" y="4069815"/>
            <a:ext cx="3924340" cy="1080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With constant patches removed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5071552"/>
            <a:ext cx="7438708" cy="14689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dirty="0" smtClean="0"/>
              <a:t>The following plots show number of resources per cell over 5000 generations, with constant patches removed (as constant patches all have 5000 resources)</a:t>
            </a:r>
          </a:p>
        </p:txBody>
      </p:sp>
    </p:spTree>
    <p:extLst>
      <p:ext uri="{BB962C8B-B14F-4D97-AF65-F5344CB8AC3E}">
        <p14:creationId xmlns:p14="http://schemas.microsoft.com/office/powerpoint/2010/main" val="424336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Validation – 0%</a:t>
            </a:r>
            <a:endParaRPr lang="en-US" dirty="0"/>
          </a:p>
        </p:txBody>
      </p:sp>
      <p:pic>
        <p:nvPicPr>
          <p:cNvPr id="3" name="Picture 2" descr="1 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34" y="1261626"/>
            <a:ext cx="2743200" cy="2743200"/>
          </a:xfrm>
          <a:prstGeom prst="rect">
            <a:avLst/>
          </a:prstGeom>
        </p:spPr>
      </p:pic>
      <p:pic>
        <p:nvPicPr>
          <p:cNvPr id="5" name="Picture 4" descr="1 2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98" y="1261626"/>
            <a:ext cx="2743200" cy="2743200"/>
          </a:xfrm>
          <a:prstGeom prst="rect">
            <a:avLst/>
          </a:prstGeom>
        </p:spPr>
      </p:pic>
      <p:pic>
        <p:nvPicPr>
          <p:cNvPr id="6" name="Picture 5" descr="1 3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34" y="4114800"/>
            <a:ext cx="2743200" cy="2743200"/>
          </a:xfrm>
          <a:prstGeom prst="rect">
            <a:avLst/>
          </a:prstGeom>
        </p:spPr>
      </p:pic>
      <p:pic>
        <p:nvPicPr>
          <p:cNvPr id="7" name="Picture 6" descr="1 4 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39" y="41148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9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14088</TotalTime>
  <Words>1680</Words>
  <Application>Microsoft Macintosh PowerPoint</Application>
  <PresentationFormat>On-screen Show (4:3)</PresentationFormat>
  <Paragraphs>383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Advantage</vt:lpstr>
      <vt:lpstr>Equation</vt:lpstr>
      <vt:lpstr>Agent Based Model for Simulating Herd Dynamics</vt:lpstr>
      <vt:lpstr>Background</vt:lpstr>
      <vt:lpstr>Background</vt:lpstr>
      <vt:lpstr>Approach – ‘Evolve’ an Agent Based Model with ANN</vt:lpstr>
      <vt:lpstr>Landscape</vt:lpstr>
      <vt:lpstr>Landscape Variability</vt:lpstr>
      <vt:lpstr>Landscape Validation </vt:lpstr>
      <vt:lpstr>Landscape Validation </vt:lpstr>
      <vt:lpstr>Landscape Validation – 0%</vt:lpstr>
      <vt:lpstr>Landscape Validation - 25%</vt:lpstr>
      <vt:lpstr>Landscape Validation – 50%</vt:lpstr>
      <vt:lpstr>Landscape Validation – 75%</vt:lpstr>
      <vt:lpstr>Landscape Validation – 100%</vt:lpstr>
      <vt:lpstr>Agent Movement</vt:lpstr>
      <vt:lpstr>Agent Movement</vt:lpstr>
      <vt:lpstr>Agent Movement Validation</vt:lpstr>
      <vt:lpstr>Test Case 1</vt:lpstr>
      <vt:lpstr>Test Case 2</vt:lpstr>
      <vt:lpstr>Test Case 3</vt:lpstr>
      <vt:lpstr>Test Case 4</vt:lpstr>
      <vt:lpstr>Test Case 5</vt:lpstr>
      <vt:lpstr>Test Case 6</vt:lpstr>
      <vt:lpstr>Test Case 7</vt:lpstr>
      <vt:lpstr>Test Case 8</vt:lpstr>
      <vt:lpstr>Test Case 9</vt:lpstr>
      <vt:lpstr>Test Case 10</vt:lpstr>
      <vt:lpstr>Test Case 11</vt:lpstr>
      <vt:lpstr>Test Case 12</vt:lpstr>
      <vt:lpstr>Evolve agents for landscape</vt:lpstr>
      <vt:lpstr>Evolution Validation</vt:lpstr>
      <vt:lpstr>Overall Stage 1 Implementation</vt:lpstr>
      <vt:lpstr>Overall Stage 1 Implementation</vt:lpstr>
      <vt:lpstr>Overall Stage 1 Implementation</vt:lpstr>
      <vt:lpstr>Speed + Memory Use – 100 gen</vt:lpstr>
      <vt:lpstr>Speed + Memory Use – 100 gen</vt:lpstr>
      <vt:lpstr>Time Percentages per function</vt:lpstr>
      <vt:lpstr>Project Schedule/Milestones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Metrics for Animal Movement</dc:title>
  <dc:creator>Elizabeth Johnson</dc:creator>
  <cp:lastModifiedBy>Elizabeth Johnson</cp:lastModifiedBy>
  <cp:revision>138</cp:revision>
  <dcterms:created xsi:type="dcterms:W3CDTF">2013-09-28T20:47:58Z</dcterms:created>
  <dcterms:modified xsi:type="dcterms:W3CDTF">2013-12-09T12:48:43Z</dcterms:modified>
</cp:coreProperties>
</file>